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Замещающая дата 3"/>
          <p:cNvSpPr>
            <a:spLocks noGrp="1"/>
          </p:cNvSpPr>
          <p:nvPr>
            <p:ph type="dt" sz="half" idx="10"/>
          </p:nvPr>
        </p:nvSpPr>
        <p:spPr/>
        <p:txBody>
          <a:bodyPr/>
          <a:p>
            <a:fld id="{63A1C593-65D0-4073-BCC9-577B9352EA97}" type="datetimeFigureOut">
              <a:rPr lang="en-US" smtClean="0"/>
            </a:fld>
            <a:endParaRPr lang="en-US"/>
          </a:p>
        </p:txBody>
      </p:sp>
      <p:sp>
        <p:nvSpPr>
          <p:cNvPr id="5" name="Замещающий нижний колонтитул 4"/>
          <p:cNvSpPr>
            <a:spLocks noGrp="1"/>
          </p:cNvSpPr>
          <p:nvPr>
            <p:ph type="ftr" sz="quarter" idx="11"/>
          </p:nvPr>
        </p:nvSpPr>
        <p:spPr/>
        <p:txBody>
          <a:bodyPr/>
          <a:p>
            <a:endParaRPr lang="en-US"/>
          </a:p>
        </p:txBody>
      </p:sp>
      <p:sp>
        <p:nvSpPr>
          <p:cNvPr id="6" name="Замещающий номер слайда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Замещающая дата 4"/>
          <p:cNvSpPr>
            <a:spLocks noGrp="1"/>
          </p:cNvSpPr>
          <p:nvPr>
            <p:ph type="dt" sz="half" idx="10"/>
          </p:nvPr>
        </p:nvSpPr>
        <p:spPr/>
        <p:txBody>
          <a:bodyPr/>
          <a:p>
            <a:fld id="{63A1C593-65D0-4073-BCC9-577B9352EA97}"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Замещающая дата 6"/>
          <p:cNvSpPr>
            <a:spLocks noGrp="1"/>
          </p:cNvSpPr>
          <p:nvPr>
            <p:ph type="dt" sz="half" idx="10"/>
          </p:nvPr>
        </p:nvSpPr>
        <p:spPr/>
        <p:txBody>
          <a:bodyPr/>
          <a:p>
            <a:fld id="{63A1C593-65D0-4073-BCC9-577B9352EA97}" type="datetimeFigureOut">
              <a:rPr lang="en-US" smtClean="0"/>
            </a:fld>
            <a:endParaRPr lang="en-US"/>
          </a:p>
        </p:txBody>
      </p:sp>
      <p:sp>
        <p:nvSpPr>
          <p:cNvPr id="8" name="Замещающий нижний колонтитул 7"/>
          <p:cNvSpPr>
            <a:spLocks noGrp="1"/>
          </p:cNvSpPr>
          <p:nvPr>
            <p:ph type="ftr" sz="quarter" idx="11"/>
          </p:nvPr>
        </p:nvSpPr>
        <p:spPr/>
        <p:txBody>
          <a:bodyPr/>
          <a:p>
            <a:endParaRPr lang="en-US"/>
          </a:p>
        </p:txBody>
      </p:sp>
      <p:sp>
        <p:nvSpPr>
          <p:cNvPr id="9" name="Замещающий номер слайда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p>
            <a:fld id="{63A1C593-65D0-4073-BCC9-577B9352EA97}" type="datetimeFigureOut">
              <a:rPr lang="en-US" smtClean="0"/>
            </a:fld>
            <a:endParaRPr lang="en-US"/>
          </a:p>
        </p:txBody>
      </p:sp>
      <p:sp>
        <p:nvSpPr>
          <p:cNvPr id="4" name="Замещающий нижний колонтитул 3"/>
          <p:cNvSpPr>
            <a:spLocks noGrp="1"/>
          </p:cNvSpPr>
          <p:nvPr>
            <p:ph type="ftr" sz="quarter" idx="11"/>
          </p:nvPr>
        </p:nvSpPr>
        <p:spPr/>
        <p:txBody>
          <a:bodyPr/>
          <a:p>
            <a:endParaRPr lang="en-US"/>
          </a:p>
        </p:txBody>
      </p:sp>
      <p:sp>
        <p:nvSpPr>
          <p:cNvPr id="5" name="Замещающий номер слайда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fld id="{63A1C593-65D0-4073-BCC9-577B9352EA97}" type="datetimeFigureOut">
              <a:rPr lang="en-US" smtClean="0"/>
            </a:fld>
            <a:endParaRPr lang="en-US"/>
          </a:p>
        </p:txBody>
      </p:sp>
      <p:sp>
        <p:nvSpPr>
          <p:cNvPr id="3" name="Замещающий нижний колонтитул 2"/>
          <p:cNvSpPr>
            <a:spLocks noGrp="1"/>
          </p:cNvSpPr>
          <p:nvPr>
            <p:ph type="ftr" sz="quarter" idx="11"/>
          </p:nvPr>
        </p:nvSpPr>
        <p:spPr/>
        <p:txBody>
          <a:bodyPr/>
          <a:p>
            <a:endParaRPr lang="en-US"/>
          </a:p>
        </p:txBody>
      </p:sp>
      <p:sp>
        <p:nvSpPr>
          <p:cNvPr id="4" name="Замещающий номер слайда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63A1C593-65D0-4073-BCC9-577B9352EA97}"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Замещающая дата 4"/>
          <p:cNvSpPr>
            <a:spLocks noGrp="1"/>
          </p:cNvSpPr>
          <p:nvPr>
            <p:ph type="dt" sz="half" idx="10"/>
          </p:nvPr>
        </p:nvSpPr>
        <p:spPr/>
        <p:txBody>
          <a:bodyPr/>
          <a:p>
            <a:fld id="{63A1C593-65D0-4073-BCC9-577B9352EA97}" type="datetimeFigureOut">
              <a:rPr lang="en-US" smtClean="0"/>
            </a:fld>
            <a:endParaRPr lang="en-US"/>
          </a:p>
        </p:txBody>
      </p:sp>
      <p:sp>
        <p:nvSpPr>
          <p:cNvPr id="6" name="Замещающий нижний колонтитул 5"/>
          <p:cNvSpPr>
            <a:spLocks noGrp="1"/>
          </p:cNvSpPr>
          <p:nvPr>
            <p:ph type="ftr" sz="quarter" idx="11"/>
          </p:nvPr>
        </p:nvSpPr>
        <p:spPr/>
        <p:txBody>
          <a:bodyPr/>
          <a:p>
            <a:endParaRPr lang="en-US"/>
          </a:p>
        </p:txBody>
      </p:sp>
      <p:sp>
        <p:nvSpPr>
          <p:cNvPr id="7" name="Замещающий номер слайда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70.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image" Target="../media/image76.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79.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image" Target="../media/image85.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image" Target="../media/image88.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emf"/></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237" y="3540125"/>
            <a:ext cx="10943167" cy="1082675"/>
          </a:xfrm>
        </p:spPr>
        <p:txBody>
          <a:bodyPr/>
          <a:lstStyle/>
          <a:p>
            <a:r>
              <a:rPr lang="en-US" altLang="en-US" sz="6000" dirty="0">
                <a:ln w="15875"/>
                <a:gradFill>
                  <a:gsLst>
                    <a:gs pos="0">
                      <a:schemeClr val="accent1">
                        <a:lumOff val="-19996"/>
                        <a:satOff val="20000"/>
                      </a:schemeClr>
                    </a:gs>
                    <a:gs pos="100000">
                      <a:schemeClr val="accent1">
                        <a:lumOff val="15000"/>
                        <a:satOff val="-14996"/>
                      </a:schemeClr>
                    </a:gs>
                  </a:gsLst>
                  <a:lin ang="0" scaled="0"/>
                </a:gradFill>
                <a:effectLst/>
                <a:latin typeface="Times New Roman" panose="02020603050405020304" charset="0"/>
                <a:cs typeface="Times New Roman" panose="02020603050405020304" charset="0"/>
              </a:rPr>
              <a:t>ЖОБА</a:t>
            </a:r>
            <a:endParaRPr lang="en-US" altLang="en-US" sz="6000" dirty="0">
              <a:ln w="15875"/>
              <a:gradFill>
                <a:gsLst>
                  <a:gs pos="0">
                    <a:schemeClr val="accent1">
                      <a:lumOff val="-19996"/>
                      <a:satOff val="20000"/>
                    </a:schemeClr>
                  </a:gs>
                  <a:gs pos="100000">
                    <a:schemeClr val="accent1">
                      <a:lumOff val="15000"/>
                      <a:satOff val="-14996"/>
                    </a:schemeClr>
                  </a:gs>
                </a:gsLst>
                <a:lin ang="0" scaled="0"/>
              </a:gradFill>
              <a:effectLst/>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453813" y="4622800"/>
            <a:ext cx="10949517" cy="1752600"/>
          </a:xfrm>
        </p:spPr>
        <p:txBody>
          <a:bodyPr/>
          <a:lstStyle/>
          <a:p>
            <a:r>
              <a:rPr lang="en-US" altLang="en-US" sz="8800">
                <a:ln w="15875"/>
                <a:gradFill>
                  <a:gsLst>
                    <a:gs pos="0">
                      <a:schemeClr val="accent1">
                        <a:lumOff val="-19996"/>
                        <a:satOff val="20000"/>
                      </a:schemeClr>
                    </a:gs>
                    <a:gs pos="100000">
                      <a:schemeClr val="accent1">
                        <a:lumOff val="15000"/>
                        <a:satOff val="-14996"/>
                      </a:schemeClr>
                    </a:gs>
                  </a:gsLst>
                  <a:lin ang="0" scaled="0"/>
                </a:gradFill>
                <a:effectLst/>
                <a:latin typeface="Times New Roman" panose="02020603050405020304" charset="0"/>
                <a:cs typeface="Times New Roman" panose="02020603050405020304" charset="0"/>
              </a:rPr>
              <a:t>КАТАЛОГЫ</a:t>
            </a:r>
            <a:endParaRPr lang="en-US" altLang="en-US" sz="8800">
              <a:ln w="15875"/>
              <a:gradFill>
                <a:gsLst>
                  <a:gs pos="0">
                    <a:schemeClr val="accent1">
                      <a:lumOff val="-19996"/>
                      <a:satOff val="20000"/>
                    </a:schemeClr>
                  </a:gs>
                  <a:gs pos="100000">
                    <a:schemeClr val="accent1">
                      <a:lumOff val="15000"/>
                      <a:satOff val="-14996"/>
                    </a:schemeClr>
                  </a:gs>
                </a:gsLst>
                <a:lin ang="0" scaled="0"/>
              </a:gradFill>
              <a:effectLst/>
              <a:latin typeface="Times New Roman" panose="02020603050405020304" charset="0"/>
              <a:cs typeface="Times New Roman" panose="02020603050405020304" charset="0"/>
            </a:endParaRPr>
          </a:p>
        </p:txBody>
      </p:sp>
      <p:pic>
        <p:nvPicPr>
          <p:cNvPr id="4" name="Изображение 3"/>
          <p:cNvPicPr>
            <a:picLocks noChangeAspect="1"/>
          </p:cNvPicPr>
          <p:nvPr/>
        </p:nvPicPr>
        <p:blipFill>
          <a:blip r:embed="rId1"/>
          <a:stretch>
            <a:fillRect/>
          </a:stretch>
        </p:blipFill>
        <p:spPr>
          <a:xfrm>
            <a:off x="3131185" y="542925"/>
            <a:ext cx="5930265" cy="2274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курсы мобилографии для молодежи района</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Бейсенбинов Қуанышбек Кенжебекұлы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Чтобы реализовать свои проект я сперва найду активных безработных молодежи чтобы научить снимать их качественное фото и видео, буду сотрудничать с отделом занятости Каратальского района, и буду сотрудничать с Молодежном районным центром Каратальского района</a:t>
            </a:r>
            <a:r>
              <a:rPr lang="en-US" altLang="en-US" sz="1800">
                <a:latin typeface="Times New Roman" panose="02020603050405020304" charset="0"/>
                <a:cs typeface="Times New Roman" panose="02020603050405020304" charset="0"/>
              </a:rPr>
              <a:t>.</a:t>
            </a:r>
            <a:endParaRPr lang="en-US" alt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Проект будет реализован в Жетысуской области, Каратальского района, г.Уштобе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Біздің жобамыз  трендте жүрген ол мобилография саласы. Қазіргі таңда барлық салада өздерінің жұмыстарын көрсету үшін кәсіпкерлік, әкімшілік, ауыл шаруашылғы, білім бөлімі сонымен қатар бала-бақша сынды мекемелерге өздерінің жұмыстарын жақсы, сапалы түрде көрсету үшін әркез мобилографтар керек екені белгілі.Біз сол себепті Үштөбе қаласындағы жұмыссыз жастарына осы мобилография  курсын тегін үйреттік. Олар 2 айдын ішінде жақсы нәтижеге жетіп өздері жақсы фото,видеолар түсіре бастады.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87478863497, mobi_lografika</a:t>
            </a:r>
            <a:endParaRPr lang="en-US" altLang="ru-RU" sz="1800">
              <a:latin typeface="Times New Roman" panose="02020603050405020304" charset="0"/>
              <a:cs typeface="Times New Roman" panose="02020603050405020304" charset="0"/>
            </a:endParaRPr>
          </a:p>
        </p:txBody>
      </p:sp>
      <p:pic>
        <p:nvPicPr>
          <p:cNvPr id="310955726" name="Рисунок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805815" y="4128770"/>
            <a:ext cx="3054350" cy="2614295"/>
          </a:xfrm>
          <a:prstGeom prst="rect">
            <a:avLst/>
          </a:prstGeom>
          <a:noFill/>
          <a:ln>
            <a:noFill/>
          </a:ln>
        </p:spPr>
      </p:pic>
      <p:pic>
        <p:nvPicPr>
          <p:cNvPr id="57" name="Изображение 1"/>
          <p:cNvPicPr>
            <a:picLocks noChangeAspect="1"/>
          </p:cNvPicPr>
          <p:nvPr/>
        </p:nvPicPr>
        <p:blipFill>
          <a:blip r:embed="rId2"/>
          <a:srcRect l="13916" t="15043" r="51686" b="9256"/>
          <a:stretch>
            <a:fillRect/>
          </a:stretch>
        </p:blipFill>
        <p:spPr>
          <a:xfrm>
            <a:off x="4116070" y="4129405"/>
            <a:ext cx="2847975" cy="2613660"/>
          </a:xfrm>
          <a:prstGeom prst="rect">
            <a:avLst/>
          </a:prstGeom>
          <a:noFill/>
          <a:ln>
            <a:noFill/>
          </a:ln>
        </p:spPr>
      </p:pic>
      <p:pic>
        <p:nvPicPr>
          <p:cNvPr id="790179061"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18985" y="4129405"/>
            <a:ext cx="3020060" cy="26142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Ауыл балаларына арналған нейрофитнес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Манас Арайлым Манасқызы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Мен бастауыш сынып мұғалімімін. Тәжірибемде бар. Арнайы нейробағыт бойынша білім алғанмын. Нейрофитнес арқылы ауыл балаларының ойлауын, шығармашылық қабілеттерін, қиялын, есте сақтауын, зейінін, логикалық ойлауын,кеңістік бағдарлауын, көру жадын, ұсақ-ірі моторикасын дамытуға арналған арнайы жаттығулар арқылы баланың екі ми жарты шараралығы мен ми бөліктерін дамытамын</a:t>
            </a:r>
            <a:r>
              <a:rPr lang="en-US" altLang="en-US" sz="1800">
                <a:latin typeface="Times New Roman" panose="02020603050405020304" charset="0"/>
                <a:cs typeface="Times New Roman" panose="02020603050405020304" charset="0"/>
              </a:rPr>
              <a:t>.</a:t>
            </a:r>
            <a:endParaRPr lang="en-US" alt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Жетісу облысы Көксу ауданы Мәмбет ауылы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Нейрофитнес жобасы балалардың сабақ үлгерімінің жақсаруына,сабаққа қызығушылының артуына,тіл үйрену процесі жеңіл түрде жүруіне үлесін қосуда. Нейрофитнеске қатысқан балалардың есте сақтауы жақсарып, зейіні тұрақталып, ойлау қабілеті,логикалық ойлауы ,ұсақ-ірі моторикасы дамып жатыр. Әлеуметтік ортада өзін-өзі ұстай алады, комуникация орната  алады. Жоба жалғасын табады.Алдағы уақытта жобаны кеңейту жоспары бар. Яғни ауданнан және қаладан ашу мақсатым бар.</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+7 708 698 7478, neurofitnes_2024</a:t>
            </a:r>
            <a:endParaRPr lang="en-US" sz="1800">
              <a:latin typeface="Times New Roman" panose="02020603050405020304" charset="0"/>
              <a:cs typeface="Times New Roman" panose="02020603050405020304" charset="0"/>
            </a:endParaRPr>
          </a:p>
        </p:txBody>
      </p:sp>
      <p:pic>
        <p:nvPicPr>
          <p:cNvPr id="22" name="Рисунок 21" descr="C:\Users\arail\OneDrive\Рабочий стол\нейрофитнес\ecb7e42b-cf1d-4677-a469-5f69990303ad.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48005" y="4161155"/>
            <a:ext cx="3037205" cy="2478405"/>
          </a:xfrm>
          <a:prstGeom prst="rect">
            <a:avLst/>
          </a:prstGeom>
          <a:noFill/>
          <a:ln>
            <a:noFill/>
          </a:ln>
        </p:spPr>
      </p:pic>
      <p:pic>
        <p:nvPicPr>
          <p:cNvPr id="23" name="Рисунок 9" descr="C:\Users\arail\OneDrive\Рабочий стол\нейрофитнес\2a855868-b22a-42c7-81d3-c5f2c129ab7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740785" y="4162425"/>
            <a:ext cx="3267075" cy="2478405"/>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63435" y="4162425"/>
            <a:ext cx="2909570" cy="2479040"/>
          </a:xfrm>
          <a:prstGeom prst="rect">
            <a:avLst/>
          </a:prstGeom>
          <a:noFill/>
          <a:ln>
            <a:noFill/>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"Дәстүрлі садақ ату" жобасы жас балаларды гаджеттік ойындардан бойларын аулақ ұстату</a:t>
            </a:r>
            <a:r>
              <a:rPr lang="en-US" altLang="ru-RU" sz="1800">
                <a:latin typeface="Times New Roman" panose="02020603050405020304" charset="0"/>
                <a:cs typeface="Times New Roman" panose="02020603050405020304" charset="0"/>
              </a:rPr>
              <a:t>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Олжас Есенгулов Амангелдіұлы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Жобамызды жүзеге асыру аясында біз Үштөбе қаласында бос тұрған ғимаратты жалға алып, оның ішінде садақ атуға үйрететін арнайы заттарды сатып алып, яғни нысана, садақ, жебе, қорамса сонымен қатар өзіміздің рухани мән-мағына тәрбие беретін қамшы,жүген, оюөрнек,сандық сынды жәдігер заттармен ішін әдемілеп іліп қоятын боламыз.</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Қаратал ауданы Үштөбе қаласы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Жобамызды ары қарай жалғастыруымыз ойда бар. Қазіргі таңда Үштөбе қаласының әкімшілігі қолдау білдіріп жастар саябағының ішінде жобамызды ары қарай жүзеге асырып өз тараптарынан 1 киіз үйді пайдалануға рұқсаттарын беріп отыр. Біз сол жастар саябағын этно ауыл сияқты дамытып сол жерде садақ ату, асық ойнау сонымен қатар тоғызқұмалақ, арқан тартыс, гір көтеру сияқты жарыстарды жүзеге асырғалы отырмыз.</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+7 747 909 0993, dasturli_sadahatu_ushtobe</a:t>
            </a:r>
            <a:endParaRPr lang="en-US" sz="1800">
              <a:latin typeface="Times New Roman" panose="02020603050405020304" charset="0"/>
              <a:cs typeface="Times New Roman" panose="02020603050405020304" charset="0"/>
            </a:endParaRPr>
          </a:p>
        </p:txBody>
      </p:sp>
      <p:pic>
        <p:nvPicPr>
          <p:cNvPr id="24" name="Рисунок 7"/>
          <p:cNvPicPr>
            <a:picLocks noChangeAspect="1" noChangeArrowheads="1"/>
          </p:cNvPicPr>
          <p:nvPr/>
        </p:nvPicPr>
        <p:blipFill>
          <a:blip r:embed="rId1" cstate="print">
            <a:extLst>
              <a:ext uri="{28A0092B-C50C-407E-A947-70E740481C1C}">
                <a14:useLocalDpi xmlns:a14="http://schemas.microsoft.com/office/drawing/2010/main" val="0"/>
              </a:ext>
            </a:extLst>
          </a:blip>
          <a:srcRect t="46524" b="20068"/>
          <a:stretch>
            <a:fillRect/>
          </a:stretch>
        </p:blipFill>
        <p:spPr>
          <a:xfrm>
            <a:off x="518795" y="3965575"/>
            <a:ext cx="3214370" cy="2701290"/>
          </a:xfrm>
          <a:prstGeom prst="rect">
            <a:avLst/>
          </a:prstGeom>
          <a:noFill/>
          <a:ln>
            <a:noFill/>
          </a:ln>
        </p:spPr>
      </p:pic>
      <p:pic>
        <p:nvPicPr>
          <p:cNvPr id="25" name="Рисунок 8"/>
          <p:cNvPicPr>
            <a:picLocks noChangeAspect="1" noChangeArrowheads="1"/>
          </p:cNvPicPr>
          <p:nvPr/>
        </p:nvPicPr>
        <p:blipFill>
          <a:blip r:embed="rId2">
            <a:extLst>
              <a:ext uri="{28A0092B-C50C-407E-A947-70E740481C1C}">
                <a14:useLocalDpi xmlns:a14="http://schemas.microsoft.com/office/drawing/2010/main" val="0"/>
              </a:ext>
            </a:extLst>
          </a:blip>
          <a:srcRect t="19162" b="47703"/>
          <a:stretch>
            <a:fillRect/>
          </a:stretch>
        </p:blipFill>
        <p:spPr>
          <a:xfrm>
            <a:off x="3926840" y="3965575"/>
            <a:ext cx="3315970" cy="2700655"/>
          </a:xfrm>
          <a:prstGeom prst="rect">
            <a:avLst/>
          </a:prstGeom>
          <a:noFill/>
          <a:ln>
            <a:noFill/>
          </a:ln>
        </p:spPr>
      </p:pic>
      <p:pic>
        <p:nvPicPr>
          <p:cNvPr id="26" name="Рисунок 2"/>
          <p:cNvPicPr>
            <a:picLocks noChangeAspect="1" noChangeArrowheads="1"/>
          </p:cNvPicPr>
          <p:nvPr/>
        </p:nvPicPr>
        <p:blipFill>
          <a:blip r:embed="rId3" cstate="print">
            <a:extLst>
              <a:ext uri="{28A0092B-C50C-407E-A947-70E740481C1C}">
                <a14:useLocalDpi xmlns:a14="http://schemas.microsoft.com/office/drawing/2010/main" val="0"/>
              </a:ext>
            </a:extLst>
          </a:blip>
          <a:srcRect l="-437" t="25646" r="437" b="40370"/>
          <a:stretch>
            <a:fillRect/>
          </a:stretch>
        </p:blipFill>
        <p:spPr>
          <a:xfrm>
            <a:off x="7436485" y="3966210"/>
            <a:ext cx="3063240" cy="27006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0"/>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Изготовления сувениров и развивающих игрушек</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Мақсұт Жандос Ержанұлы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В рамках проекта я хочу купить лазерный станок, специализирующегося на гравировке и резке, является востребованным на рынке продукт, который поможет охватить новые сегменты рынка аудитории, а также привлечение клиентов и заказов. Работа на таком станке требует определенных знаний, которыми я владею, также я хочу обучить 2-их молодых людей, чтобы в дальнейшим они могли работать в моей команде. В планах провести Мастер классы для молодежи по изготовлению развивательных игрушек для детей изготовления таких игрушек будет помогать развивать у детей мелкую моторику.</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Область Жетісу</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Для молодежи провел Мастер-класс по изготовлению развивательных игрушек. Провел беседу с молодежью, рассказал свою историю успеха и как я принял участие в проекте и выиграл один миллион. Как реализовал проект и нашел партнёров, а также как принимал активное участие в жизни детей с инвалидностью.  Планирую открыть ИП, подать заявку Бизнес Бастау, посмотреть гос. программы, хочу принять участие в Дорожной карте узнать программу для молодежи. Буду продолжать сотрудничество с партнёрами проекта, продолжать участвовать в выставках и ярмарках. Активно развивать социальные сети.</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altLang="en-US" sz="1600">
                <a:latin typeface="Times New Roman" panose="02020603050405020304" charset="0"/>
                <a:cs typeface="Times New Roman" panose="02020603050405020304" charset="0"/>
              </a:rPr>
              <a:t>+7 707 880 8248, lazer_project_tdk</a:t>
            </a:r>
            <a:endParaRPr lang="en-US" altLang="en-US" sz="1600">
              <a:latin typeface="Times New Roman" panose="02020603050405020304" charset="0"/>
              <a:cs typeface="Times New Roman" panose="02020603050405020304" charset="0"/>
            </a:endParaRPr>
          </a:p>
        </p:txBody>
      </p:sp>
      <p:pic>
        <p:nvPicPr>
          <p:cNvPr id="122287939" name="Рисунок 122287939" descr="C:\Users\ASUS ZenBook\Downloads\WhatsApp Image 2024-10-19 at 20.17.53.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727075" y="3980180"/>
            <a:ext cx="2989580" cy="2876550"/>
          </a:xfrm>
          <a:prstGeom prst="rect">
            <a:avLst/>
          </a:prstGeom>
          <a:noFill/>
          <a:ln>
            <a:noFill/>
          </a:ln>
        </p:spPr>
      </p:pic>
      <p:pic>
        <p:nvPicPr>
          <p:cNvPr id="122287942" name="Рисунок 122287942" descr="C:\Users\ASUS ZenBook\Downloads\WhatsApp Image 2024-10-19 at 20.28.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96690" y="4075430"/>
            <a:ext cx="2809875" cy="2781935"/>
          </a:xfrm>
          <a:prstGeom prst="rect">
            <a:avLst/>
          </a:prstGeom>
          <a:noFill/>
          <a:ln>
            <a:noFill/>
          </a:ln>
        </p:spPr>
      </p:pic>
      <p:pic>
        <p:nvPicPr>
          <p:cNvPr id="122287938" name="Рисунок 122287938" descr="C:\Users\ASUS ZenBook\Downloads\WhatsApp Image 2024-10-19 at 20.10.2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957060" y="4076065"/>
            <a:ext cx="2882265" cy="278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0"/>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Детско-юношеская школа бокса "Арлан"</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Қабдұлов Данияр Әскерұлы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Школа (клуб) бокса – это коммерческое спортивно-оздоровительное заведение, специализирующееся на обучении боксу обычных детей, не спортсменов. Суть проекта заключается в адаптации профессионального бокса для детей которые относится к социально уязвимым слоям населения (из малообеспеченных, многодетных и социальных семей). Основной продукт – занятия боксом, которые включают общую физическую подготовку и обучение технике боя. Степень специализации клуба может быть разной. В первую очередь будем набирать детей для тренировки. После истечение срока тренировки проводится мини-турнир между детей. Занятиями по боксу будут проводиться мною. Имею диплом с специальностью физическая культура и спорт и 1 разряд по боксу. Имею опыт в сфере тренировки по боксу, работал методистом в спортивной школе.</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Каратальский район</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Жоба аясында қызмет алған жастар арасында көңілді эстафеталық жарыстар ұйымдастырылып үздік деп танылған командаларды алғыс хаттармен марапаттадық.Аз қамтылған және көп балалы отбасылардың балалары арасында спорттық жарысымыз ұйымдастырылып оларға бокс туралы дәрістер берілді.Жобамызды біз тоқтатпаймыз қазіргі таңдада жұмыс жасап келеміз.Бізге қолдау ретінде жеке кәсіпкерлеріміз қолдау білдіріп жаңа ғимаратпен және сол ғимаратқа ай сайын кететін шығындарды өздері қамтамасыз етіп отыр. Алдағы уақытта біз жылына 500 ге жуық жастарды спортқа баулығалы отырмыз осы бокс саласы бойынша. міндетті түрде жалғастырамыз.Мемлекет басшысы айтқандай бұқаралық спорт түрін дамыту керек деп алдағы уақыттарда бізге облыс тарапынан болатынына біздер сенеміз.</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+7 700 403 0344, arlanbox</a:t>
            </a:r>
            <a:endParaRPr lang="en-US" sz="1600">
              <a:latin typeface="Times New Roman" panose="02020603050405020304" charset="0"/>
              <a:cs typeface="Times New Roman" panose="02020603050405020304" charset="0"/>
            </a:endParaRPr>
          </a:p>
        </p:txBody>
      </p:sp>
      <p:pic>
        <p:nvPicPr>
          <p:cNvPr id="6" name="Рисунок 6"/>
          <p:cNvPicPr>
            <a:picLocks noChangeAspect="1" noChangeArrowheads="1"/>
          </p:cNvPicPr>
          <p:nvPr/>
        </p:nvPicPr>
        <p:blipFill>
          <a:blip r:embed="rId1">
            <a:extLst>
              <a:ext uri="{28A0092B-C50C-407E-A947-70E740481C1C}">
                <a14:useLocalDpi xmlns:a14="http://schemas.microsoft.com/office/drawing/2010/main" val="0"/>
              </a:ext>
            </a:extLst>
          </a:blip>
          <a:srcRect l="-825" t="19700" r="825" b="17298"/>
          <a:stretch>
            <a:fillRect/>
          </a:stretch>
        </p:blipFill>
        <p:spPr>
          <a:xfrm>
            <a:off x="922655" y="4689475"/>
            <a:ext cx="2870200" cy="2061210"/>
          </a:xfrm>
          <a:prstGeom prst="rect">
            <a:avLst/>
          </a:prstGeom>
          <a:noFill/>
          <a:ln>
            <a:noFill/>
          </a:ln>
        </p:spPr>
      </p:pic>
      <p:pic>
        <p:nvPicPr>
          <p:cNvPr id="9" name="Рисунок 9"/>
          <p:cNvPicPr>
            <a:picLocks noChangeAspect="1" noChangeArrowheads="1"/>
          </p:cNvPicPr>
          <p:nvPr/>
        </p:nvPicPr>
        <p:blipFill>
          <a:blip r:embed="rId2" cstate="print">
            <a:extLst>
              <a:ext uri="{28A0092B-C50C-407E-A947-70E740481C1C}">
                <a14:useLocalDpi xmlns:a14="http://schemas.microsoft.com/office/drawing/2010/main" val="0"/>
              </a:ext>
            </a:extLst>
          </a:blip>
          <a:srcRect t="15014" b="28610"/>
          <a:stretch>
            <a:fillRect/>
          </a:stretch>
        </p:blipFill>
        <p:spPr>
          <a:xfrm>
            <a:off x="3997325" y="4689475"/>
            <a:ext cx="2967355" cy="2075815"/>
          </a:xfrm>
          <a:prstGeom prst="rect">
            <a:avLst/>
          </a:prstGeom>
          <a:noFill/>
          <a:ln>
            <a:noFill/>
          </a:ln>
        </p:spPr>
      </p:pic>
      <p:pic>
        <p:nvPicPr>
          <p:cNvPr id="10" name="Рисунок 10"/>
          <p:cNvPicPr>
            <a:picLocks noChangeAspect="1" noChangeArrowheads="1"/>
          </p:cNvPicPr>
          <p:nvPr/>
        </p:nvPicPr>
        <p:blipFill>
          <a:blip r:embed="rId3" cstate="print">
            <a:extLst>
              <a:ext uri="{28A0092B-C50C-407E-A947-70E740481C1C}">
                <a14:useLocalDpi xmlns:a14="http://schemas.microsoft.com/office/drawing/2010/main" val="0"/>
              </a:ext>
            </a:extLst>
          </a:blip>
          <a:srcRect t="18551" b="17223"/>
          <a:stretch>
            <a:fillRect/>
          </a:stretch>
        </p:blipFill>
        <p:spPr>
          <a:xfrm>
            <a:off x="7169150" y="4668520"/>
            <a:ext cx="2743200" cy="2081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Творческие Мастерские: Развитие через Гипс </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Самратов Аскар Саденович</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Описание деятельности по проекту: - Организация регулярных мастерклассов по изготовлению изделий из гипса для детей. - Проведение творческих встреч и сессий, где дети могут обмениваться идеями и вдохновлять друг друга. - Организация выставок и ярмарок, где дети могут демонстрировать свои готовые изделия широкой публике. - Проведение обучающих сессий по основам ремесленных навыков и развитию творческого мышления у детей.</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Город Талдыкорган</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Проект по изготовлению гипсовых изделий планируется продолжить на постоянной основе, учитывая положительные результаты и интерес со стороны участников и местного сообщества.-  Изучили различные техники и методы работы с гипсом.</a:t>
            </a:r>
            <a:endParaRPr lang="en-US" sz="1600">
              <a:latin typeface="Times New Roman" panose="02020603050405020304" charset="0"/>
              <a:cs typeface="Times New Roman" panose="02020603050405020304" charset="0"/>
            </a:endParaRPr>
          </a:p>
          <a:p>
            <a:r>
              <a:rPr lang="en-US" sz="1600">
                <a:latin typeface="Times New Roman" panose="02020603050405020304" charset="0"/>
                <a:cs typeface="Times New Roman" panose="02020603050405020304" charset="0"/>
              </a:rPr>
              <a:t>-  Участники получили полезные советы, что поможет избежать ошибок в будущем.</a:t>
            </a:r>
            <a:endParaRPr lang="en-US" sz="1600">
              <a:latin typeface="Times New Roman" panose="02020603050405020304" charset="0"/>
              <a:cs typeface="Times New Roman" panose="02020603050405020304" charset="0"/>
            </a:endParaRPr>
          </a:p>
          <a:p>
            <a:r>
              <a:rPr lang="en-US" sz="1600">
                <a:latin typeface="Times New Roman" panose="02020603050405020304" charset="0"/>
                <a:cs typeface="Times New Roman" panose="02020603050405020304" charset="0"/>
              </a:rPr>
              <a:t>-  Обсудили распространенные ошибки и способы их преодоления.</a:t>
            </a:r>
            <a:endParaRPr lang="en-US" sz="1600">
              <a:latin typeface="Times New Roman" panose="02020603050405020304" charset="0"/>
              <a:cs typeface="Times New Roman" panose="02020603050405020304" charset="0"/>
            </a:endParaRPr>
          </a:p>
          <a:p>
            <a:r>
              <a:rPr lang="en-US" sz="1600">
                <a:latin typeface="Times New Roman" panose="02020603050405020304" charset="0"/>
                <a:cs typeface="Times New Roman" panose="02020603050405020304" charset="0"/>
              </a:rPr>
              <a:t>-  Вопросы по ходу работы и получение индивидуальных рекомендаций.</a:t>
            </a:r>
            <a:endParaRPr lang="en-US" sz="1600">
              <a:latin typeface="Times New Roman" panose="02020603050405020304" charset="0"/>
              <a:cs typeface="Times New Roman" panose="02020603050405020304" charset="0"/>
            </a:endParaRPr>
          </a:p>
          <a:p>
            <a:r>
              <a:rPr lang="en-US" sz="1600">
                <a:latin typeface="Times New Roman" panose="02020603050405020304" charset="0"/>
                <a:cs typeface="Times New Roman" panose="02020603050405020304" charset="0"/>
              </a:rPr>
              <a:t>-  Формирование более глубокого понимания свойств гипса и его применения.</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+7 701 363 0336, dream.gips.tdk</a:t>
            </a:r>
            <a:endParaRPr lang="en-US" sz="1600">
              <a:latin typeface="Times New Roman" panose="02020603050405020304" charset="0"/>
              <a:cs typeface="Times New Roman" panose="02020603050405020304" charset="0"/>
            </a:endParaRPr>
          </a:p>
        </p:txBody>
      </p:sp>
      <p:pic>
        <p:nvPicPr>
          <p:cNvPr id="28" name="Изображение 1"/>
          <p:cNvPicPr>
            <a:picLocks noChangeAspect="1"/>
          </p:cNvPicPr>
          <p:nvPr/>
        </p:nvPicPr>
        <p:blipFill>
          <a:blip r:embed="rId1"/>
          <a:stretch>
            <a:fillRect/>
          </a:stretch>
        </p:blipFill>
        <p:spPr>
          <a:xfrm>
            <a:off x="628650" y="4394200"/>
            <a:ext cx="3321050" cy="2286000"/>
          </a:xfrm>
          <a:prstGeom prst="rect">
            <a:avLst/>
          </a:prstGeom>
        </p:spPr>
      </p:pic>
      <p:pic>
        <p:nvPicPr>
          <p:cNvPr id="29" name="Изображение 2"/>
          <p:cNvPicPr>
            <a:picLocks noChangeAspect="1"/>
          </p:cNvPicPr>
          <p:nvPr/>
        </p:nvPicPr>
        <p:blipFill>
          <a:blip r:embed="rId2"/>
          <a:stretch>
            <a:fillRect/>
          </a:stretch>
        </p:blipFill>
        <p:spPr>
          <a:xfrm>
            <a:off x="4151630" y="4394200"/>
            <a:ext cx="3239770" cy="2290445"/>
          </a:xfrm>
          <a:prstGeom prst="rect">
            <a:avLst/>
          </a:prstGeom>
        </p:spPr>
      </p:pic>
      <p:pic>
        <p:nvPicPr>
          <p:cNvPr id="30" name="Изображение 4"/>
          <p:cNvPicPr>
            <a:picLocks noChangeAspect="1"/>
          </p:cNvPicPr>
          <p:nvPr/>
        </p:nvPicPr>
        <p:blipFill>
          <a:blip r:embed="rId3"/>
          <a:stretch>
            <a:fillRect/>
          </a:stretch>
        </p:blipFill>
        <p:spPr>
          <a:xfrm>
            <a:off x="7593330" y="4399280"/>
            <a:ext cx="3045460" cy="22853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"БОТАҚАН ШОУ" атты жобасы кішкентай бүлдіршіндерге мерекелік кештер ұйымдастыру.</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Әлімханов Тимур Қанатұлы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Мен жобамды жүзеге асыруда ең бірінші өз ауылымда тұратын кішкентай бүлдіршіндердің тізімін жасап аламын. Сол балалардың туған күндері қай күні болатының біліп, сол туған күндеріне барып тегін аниматорлық қызметтер көрсететін боламыз.</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Жобамызды Қаратал ауданы Бастөбе ауылында жүзеге асыратын боламыз.</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Біз жобамызды міндетті түрде жалғастырамыз.Себебі біздің жобамыз ауылдық жердегі жаңадан дамып келе жатқан бизнестін түрі десекте болады.Қазіргі таңда жеке кәсіпкер ретінде тіркелу мақсатында құжаттарымызды дайындап жатырмыз.Алдағы уақытта біз ақылы түрде аниматорлық қызметтер көрсетіп біздің әдемі қуыршақтардың киімін жалға (прокатка) да беретін боламыз.Өзімізге жұмысшы ретінде 1 ұл 1 қызды да алып оларға белгілі мөлшерде жалақыларын төлейтін боламыз.</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+7 747 875 7678,botaganshow</a:t>
            </a:r>
            <a:endParaRPr lang="en-US" sz="1800">
              <a:latin typeface="Times New Roman" panose="02020603050405020304" charset="0"/>
              <a:cs typeface="Times New Roman" panose="02020603050405020304" charset="0"/>
            </a:endParaRPr>
          </a:p>
        </p:txBody>
      </p:sp>
      <p:pic>
        <p:nvPicPr>
          <p:cNvPr id="781824954" name="Рисунок 1"/>
          <p:cNvPicPr>
            <a:picLocks noChangeAspect="1" noChangeArrowheads="1"/>
          </p:cNvPicPr>
          <p:nvPr/>
        </p:nvPicPr>
        <p:blipFill>
          <a:blip r:embed="rId1" cstate="print">
            <a:extLst>
              <a:ext uri="{28A0092B-C50C-407E-A947-70E740481C1C}">
                <a14:useLocalDpi xmlns:a14="http://schemas.microsoft.com/office/drawing/2010/main" val="0"/>
              </a:ext>
            </a:extLst>
          </a:blip>
          <a:srcRect l="6266" t="15932" r="10000" b="50032"/>
          <a:stretch>
            <a:fillRect/>
          </a:stretch>
        </p:blipFill>
        <p:spPr>
          <a:xfrm>
            <a:off x="438785" y="3965575"/>
            <a:ext cx="3503295" cy="2635250"/>
          </a:xfrm>
          <a:prstGeom prst="rect">
            <a:avLst/>
          </a:prstGeom>
          <a:noFill/>
          <a:ln>
            <a:noFill/>
          </a:ln>
        </p:spPr>
      </p:pic>
      <p:pic>
        <p:nvPicPr>
          <p:cNvPr id="807335194" name="Рисунок 3"/>
          <p:cNvPicPr>
            <a:picLocks noChangeAspect="1" noChangeArrowheads="1"/>
          </p:cNvPicPr>
          <p:nvPr/>
        </p:nvPicPr>
        <p:blipFill>
          <a:blip r:embed="rId2" cstate="print">
            <a:extLst>
              <a:ext uri="{28A0092B-C50C-407E-A947-70E740481C1C}">
                <a14:useLocalDpi xmlns:a14="http://schemas.microsoft.com/office/drawing/2010/main" val="0"/>
              </a:ext>
            </a:extLst>
          </a:blip>
          <a:srcRect t="16215" b="38587"/>
          <a:stretch>
            <a:fillRect/>
          </a:stretch>
        </p:blipFill>
        <p:spPr>
          <a:xfrm>
            <a:off x="4066540" y="3966210"/>
            <a:ext cx="3437255" cy="2635250"/>
          </a:xfrm>
          <a:prstGeom prst="rect">
            <a:avLst/>
          </a:prstGeom>
          <a:noFill/>
          <a:ln>
            <a:noFill/>
          </a:ln>
        </p:spPr>
      </p:pic>
      <p:pic>
        <p:nvPicPr>
          <p:cNvPr id="1925223792" name="Рисунок 5"/>
          <p:cNvPicPr>
            <a:picLocks noChangeAspect="1" noChangeArrowheads="1"/>
          </p:cNvPicPr>
          <p:nvPr/>
        </p:nvPicPr>
        <p:blipFill>
          <a:blip r:embed="rId3" cstate="print">
            <a:extLst>
              <a:ext uri="{28A0092B-C50C-407E-A947-70E740481C1C}">
                <a14:useLocalDpi xmlns:a14="http://schemas.microsoft.com/office/drawing/2010/main" val="0"/>
              </a:ext>
            </a:extLst>
          </a:blip>
          <a:srcRect t="18173" b="29231"/>
          <a:stretch>
            <a:fillRect/>
          </a:stretch>
        </p:blipFill>
        <p:spPr>
          <a:xfrm>
            <a:off x="7635875" y="3966210"/>
            <a:ext cx="3386455" cy="26346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Балалар ойын-сауық бөлмесі</a:t>
            </a:r>
            <a:r>
              <a:rPr lang="en-US" altLang="en-US" sz="1800">
                <a:latin typeface="Times New Roman" panose="02020603050405020304" charset="0"/>
                <a:cs typeface="Times New Roman" panose="02020603050405020304" charset="0"/>
              </a:rPr>
              <a:t>.</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Қожекеева Ақерке Жетібайқызы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Балалар ойын-сауық бөлмесін ұйымдастыру. Ойын арқылы балаларды дамыту, әртүрлі рөлдік ойындар ойнату, қоғаммен қарым қатынасқа үйрету, гаджеттен алыстату; кинетикалық құм, лего, түрлі-түсті тастармен, ағаш ойыншықтармен т.с.с. ұсақ моторикасын дамыту. Әлеуметтік жоба болғандықтан әр жұма балалар үйіндегі, мумкіндігі шектеулі балаларды тегін қабылдау.</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Жетісу облысы, Панфилов ауданы, Жаркент қаласы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altLang="en-US" sz="1800">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2024 жылдың шілде, қыркүйек айларында Жаркент қаласы, Пушкина 49 да ашылған.Балалар ойын бөлмесіне әлеуметтік осал топ, соның ішінде көпбалалы отбасылардан және 2 аз қамтылған отбасы балаларын қабылдадық; Оларға әртүрлі ойындар ойнату арқылы ірі және ұсақ моторикамен жұмыс жасадық.Жоба жалғасын табады, алдағы уақытта серіктестерді тарта отырып, балалар ойын бөлмесін одан әрі жабдықтап мерекелік іс-шаралар өткізу жоспарланып отыр.</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+7 775 894 9984, kozhekeeva_erke</a:t>
            </a:r>
            <a:endParaRPr lang="en-US" sz="1800">
              <a:latin typeface="Times New Roman" panose="02020603050405020304" charset="0"/>
              <a:cs typeface="Times New Roman" panose="02020603050405020304" charset="0"/>
            </a:endParaRPr>
          </a:p>
        </p:txBody>
      </p:sp>
      <p:pic>
        <p:nvPicPr>
          <p:cNvPr id="31" name="Изображение 31" descr="30ade437-596a-4ebb-bc79-0ac0d280f27e"/>
          <p:cNvPicPr>
            <a:picLocks noChangeAspect="1"/>
          </p:cNvPicPr>
          <p:nvPr/>
        </p:nvPicPr>
        <p:blipFill>
          <a:blip r:embed="rId1"/>
          <a:stretch>
            <a:fillRect/>
          </a:stretch>
        </p:blipFill>
        <p:spPr>
          <a:xfrm>
            <a:off x="651510" y="4194810"/>
            <a:ext cx="3731260" cy="2468245"/>
          </a:xfrm>
          <a:prstGeom prst="rect">
            <a:avLst/>
          </a:prstGeom>
        </p:spPr>
      </p:pic>
      <p:pic>
        <p:nvPicPr>
          <p:cNvPr id="32" name="Изображение 32" descr="81efe419-99f3-4a42-921f-1f067ed37df1"/>
          <p:cNvPicPr>
            <a:picLocks noChangeAspect="1"/>
          </p:cNvPicPr>
          <p:nvPr/>
        </p:nvPicPr>
        <p:blipFill>
          <a:blip r:embed="rId2"/>
          <a:stretch>
            <a:fillRect/>
          </a:stretch>
        </p:blipFill>
        <p:spPr>
          <a:xfrm>
            <a:off x="4538345" y="4194810"/>
            <a:ext cx="3132455" cy="2468245"/>
          </a:xfrm>
          <a:prstGeom prst="rect">
            <a:avLst/>
          </a:prstGeom>
        </p:spPr>
      </p:pic>
      <p:pic>
        <p:nvPicPr>
          <p:cNvPr id="33" name="Изображение 33" descr="be387cf0-d6a9-4f04-beac-70ec60b7a83b"/>
          <p:cNvPicPr>
            <a:picLocks noChangeAspect="1"/>
          </p:cNvPicPr>
          <p:nvPr/>
        </p:nvPicPr>
        <p:blipFill>
          <a:blip r:embed="rId3"/>
          <a:stretch>
            <a:fillRect/>
          </a:stretch>
        </p:blipFill>
        <p:spPr>
          <a:xfrm>
            <a:off x="7808595" y="4195445"/>
            <a:ext cx="3194050" cy="24676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2000" b="1">
                <a:latin typeface="Times New Roman" panose="02020603050405020304" charset="0"/>
                <a:cs typeface="Times New Roman" panose="02020603050405020304" charset="0"/>
              </a:rPr>
              <a:t>Жобаның атауы:</a:t>
            </a:r>
            <a:r>
              <a:rPr lang="en-US" altLang="en-US" sz="2000" b="1">
                <a:latin typeface="Times New Roman" panose="02020603050405020304" charset="0"/>
                <a:cs typeface="Times New Roman" panose="02020603050405020304" charset="0"/>
              </a:rPr>
              <a:t> </a:t>
            </a:r>
            <a:r>
              <a:rPr lang="en-US" altLang="ru-RU" sz="2000">
                <a:latin typeface="Times New Roman" panose="02020603050405020304" charset="0"/>
                <a:cs typeface="Times New Roman" panose="02020603050405020304" charset="0"/>
              </a:rPr>
              <a:t>“Сенсорно-интеграциялық кабинет ашу”</a:t>
            </a:r>
            <a:endParaRPr lang="en-US" altLang="ru-RU"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Жобаның авторы:</a:t>
            </a:r>
            <a:r>
              <a:rPr lang="en-US" altLang="en-US" sz="2000" b="1">
                <a:latin typeface="Times New Roman" panose="02020603050405020304" charset="0"/>
                <a:cs typeface="Times New Roman" panose="02020603050405020304" charset="0"/>
              </a:rPr>
              <a:t> </a:t>
            </a:r>
            <a:r>
              <a:rPr lang="en-US" altLang="ru-RU" sz="2000">
                <a:latin typeface="Times New Roman" panose="02020603050405020304" charset="0"/>
                <a:cs typeface="Times New Roman" panose="02020603050405020304" charset="0"/>
                <a:sym typeface="+mn-ea"/>
              </a:rPr>
              <a:t> Табнаева</a:t>
            </a:r>
            <a:r>
              <a:rPr lang="en-US" altLang="en-US" sz="2000">
                <a:latin typeface="Times New Roman" panose="02020603050405020304" charset="0"/>
                <a:cs typeface="Times New Roman" panose="02020603050405020304" charset="0"/>
                <a:sym typeface="+mn-ea"/>
              </a:rPr>
              <a:t> </a:t>
            </a:r>
            <a:r>
              <a:rPr lang="en-US" altLang="ru-RU" sz="2000">
                <a:latin typeface="Times New Roman" panose="02020603050405020304" charset="0"/>
                <a:cs typeface="Times New Roman" panose="02020603050405020304" charset="0"/>
              </a:rPr>
              <a:t>Дидар Ескендір қызы</a:t>
            </a:r>
            <a:endParaRPr lang="en-US" altLang="ru-RU"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Қысқаша сипаттамасы:</a:t>
            </a:r>
            <a:r>
              <a:rPr lang="en-US" alt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Мен жоғары білімді дефектолог маманы осы саланы зерттей келе арнайы сенсорно-интеграциялық методика арқылы 2-7 жас балаларды мектепке дайындаймын. Жоба барысында біршама балаларға нейродиагностика жүргіземін және мектепке даярлаймын.</a:t>
            </a:r>
            <a:endParaRPr lang="en-US"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Жобаның іске асыру мекен-жайы:</a:t>
            </a:r>
            <a:r>
              <a:rPr lang="en-US" altLang="en-US" sz="2000" b="1">
                <a:latin typeface="Times New Roman" panose="02020603050405020304" charset="0"/>
                <a:cs typeface="Times New Roman" panose="02020603050405020304" charset="0"/>
              </a:rPr>
              <a:t> </a:t>
            </a:r>
            <a:r>
              <a:rPr lang="en-US" altLang="ru-RU" sz="2000">
                <a:latin typeface="Times New Roman" panose="02020603050405020304" charset="0"/>
                <a:cs typeface="Times New Roman" panose="02020603050405020304" charset="0"/>
              </a:rPr>
              <a:t>Шығыс Қазақстан облысы, Өскемен қаласы</a:t>
            </a:r>
            <a:endParaRPr lang="en-US" altLang="ru-RU"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Жобаның нәтижесі</a:t>
            </a:r>
            <a:r>
              <a:rPr lang="en-US" altLang="ru-RU" sz="2000">
                <a:latin typeface="Times New Roman" panose="02020603050405020304" charset="0"/>
                <a:cs typeface="Times New Roman" panose="02020603050405020304" charset="0"/>
              </a:rPr>
              <a:t>:</a:t>
            </a:r>
            <a:r>
              <a:rPr lang="en-US" sz="2000">
                <a:latin typeface="Times New Roman" panose="02020603050405020304" charset="0"/>
                <a:cs typeface="Times New Roman" panose="02020603050405020304" charset="0"/>
              </a:rPr>
              <a:t>На занятии я работала с детьми со многими нарушениями,проводила бесплатные занятия для многодетных родителей у которого дети с диагнозами Рас,Зпр,ЗРР.Моя сенсорная методика повлияло на развитие детей,появились первые слова МАМА.</a:t>
            </a:r>
            <a:endParaRPr lang="en-US"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Байланыс номері </a:t>
            </a:r>
            <a:r>
              <a:rPr lang="ru-RU" altLang="ru-RU" sz="2000" b="1">
                <a:latin typeface="Times New Roman" panose="02020603050405020304" charset="0"/>
                <a:cs typeface="Times New Roman" panose="02020603050405020304" charset="0"/>
              </a:rPr>
              <a:t>(</a:t>
            </a:r>
            <a:r>
              <a:rPr lang="en-US" altLang="ru-RU" sz="2000" b="1">
                <a:latin typeface="Times New Roman" panose="02020603050405020304" charset="0"/>
                <a:cs typeface="Times New Roman" panose="02020603050405020304" charset="0"/>
              </a:rPr>
              <a:t>әлеуметтік желі беттері</a:t>
            </a:r>
            <a:r>
              <a:rPr lang="ru-RU" altLang="ru-RU" sz="2000" b="1">
                <a:latin typeface="Times New Roman" panose="02020603050405020304" charset="0"/>
                <a:cs typeface="Times New Roman" panose="02020603050405020304" charset="0"/>
              </a:rPr>
              <a:t>)</a:t>
            </a:r>
            <a:r>
              <a:rPr lang="en-US" altLang="ru-RU" sz="2000" b="1">
                <a:latin typeface="Times New Roman" panose="02020603050405020304" charset="0"/>
                <a:cs typeface="Times New Roman" panose="02020603050405020304" charset="0"/>
              </a:rPr>
              <a:t>:</a:t>
            </a:r>
            <a:r>
              <a:rPr lang="en-US" alt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+7 778 612 1612, tabynaeva03</a:t>
            </a:r>
            <a:endParaRPr lang="en-US" sz="2000">
              <a:latin typeface="Times New Roman" panose="02020603050405020304" charset="0"/>
              <a:cs typeface="Times New Roman" panose="02020603050405020304" charset="0"/>
            </a:endParaRPr>
          </a:p>
        </p:txBody>
      </p:sp>
      <p:pic>
        <p:nvPicPr>
          <p:cNvPr id="27" name="Изображение 27" descr="WhatsApp Image 2024-10-31 at 12.00.39"/>
          <p:cNvPicPr>
            <a:picLocks noChangeAspect="1"/>
          </p:cNvPicPr>
          <p:nvPr/>
        </p:nvPicPr>
        <p:blipFill>
          <a:blip r:embed="rId1"/>
          <a:stretch>
            <a:fillRect/>
          </a:stretch>
        </p:blipFill>
        <p:spPr>
          <a:xfrm>
            <a:off x="557530" y="3742055"/>
            <a:ext cx="3344545" cy="2695575"/>
          </a:xfrm>
          <a:prstGeom prst="rect">
            <a:avLst/>
          </a:prstGeom>
        </p:spPr>
      </p:pic>
      <p:pic>
        <p:nvPicPr>
          <p:cNvPr id="34" name="Рисунок 11"/>
          <p:cNvPicPr>
            <a:picLocks noChangeAspect="1"/>
          </p:cNvPicPr>
          <p:nvPr/>
        </p:nvPicPr>
        <p:blipFill>
          <a:blip r:embed="rId2"/>
          <a:stretch>
            <a:fillRect/>
          </a:stretch>
        </p:blipFill>
        <p:spPr>
          <a:xfrm>
            <a:off x="4041775" y="3742055"/>
            <a:ext cx="3332480" cy="2696210"/>
          </a:xfrm>
          <a:prstGeom prst="rect">
            <a:avLst/>
          </a:prstGeom>
        </p:spPr>
      </p:pic>
      <p:pic>
        <p:nvPicPr>
          <p:cNvPr id="35" name="Рисунок 13"/>
          <p:cNvPicPr>
            <a:picLocks noGrp="1" noChangeAspect="1"/>
          </p:cNvPicPr>
          <p:nvPr/>
        </p:nvPicPr>
        <p:blipFill>
          <a:blip r:embed="rId3"/>
          <a:srcRect t="17187" b="17187"/>
          <a:stretch>
            <a:fillRect/>
          </a:stretch>
        </p:blipFill>
        <p:spPr>
          <a:xfrm>
            <a:off x="7522210" y="3740785"/>
            <a:ext cx="3321685" cy="26968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Садақ ату-салауатты Зайсан</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Шалқар Айтуғанұлы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Садақ атудан әлеуметтік спорттық жобамызды Зайсан қаласында жүзеге асыру үшін біз мақсатты топтарымыздың қажеттіліктері мен мүдделерін қанағаттандыруға арналған бірқатар қызықты іс-шаралар ұйымдастырамыз. Бұл іс-шараларға тәжірибелі нұсқаушылар жүргізетін тұрақты садақ ату жаттығулары кіреді, онда қатысушылар садақ ату әдістері мен қауіпсіздік хаттамаларының негіздерін үйренеді.</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ШҚО облысы, Зайсан ауданы, Сарытерек ауылы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Жастарға, жұмыссыз және көпбалалы отбасыларға берілген тегін оқу курстары оларды жергілікті еңбек нарығында сұранысқа ие дағдылармен қаруландыру арқылы экономикалық мүмкіндіктер жасай алды. Жеке адамдар мен отбасылар үшін жұмыспен қамту перспективаларының артып, табыстың өсуіне және экономикалық мүмкіндіктерінің артуына әкелді деп ойлаймын. </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+7 700 249 3015, zaisan_sadak</a:t>
            </a:r>
            <a:endParaRPr lang="en-US" sz="1800">
              <a:latin typeface="Times New Roman" panose="02020603050405020304" charset="0"/>
              <a:cs typeface="Times New Roman" panose="02020603050405020304" charset="0"/>
            </a:endParaRPr>
          </a:p>
        </p:txBody>
      </p:sp>
      <p:pic>
        <p:nvPicPr>
          <p:cNvPr id="825055019"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467995" y="3965575"/>
            <a:ext cx="3258820" cy="2624455"/>
          </a:xfrm>
          <a:prstGeom prst="rect">
            <a:avLst/>
          </a:prstGeom>
        </p:spPr>
      </p:pic>
      <p:pic>
        <p:nvPicPr>
          <p:cNvPr id="848551439"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3025" y="3965575"/>
            <a:ext cx="3452495" cy="2624455"/>
          </a:xfrm>
          <a:prstGeom prst="rect">
            <a:avLst/>
          </a:prstGeom>
        </p:spPr>
      </p:pic>
      <p:pic>
        <p:nvPicPr>
          <p:cNvPr id="92797230"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730" y="3965575"/>
            <a:ext cx="2892425" cy="2624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64185" y="2020570"/>
            <a:ext cx="10972800" cy="582613"/>
          </a:xfrm>
        </p:spPr>
        <p:txBody>
          <a:bodyPr/>
          <a:p>
            <a:pPr algn="ctr"/>
            <a:r>
              <a:rPr lang="en-US" altLang="en-US" sz="6600" b="1">
                <a:ln w="15875"/>
                <a:gradFill>
                  <a:gsLst>
                    <a:gs pos="0">
                      <a:schemeClr val="accent1">
                        <a:lumOff val="-19996"/>
                        <a:satOff val="20000"/>
                      </a:schemeClr>
                    </a:gs>
                    <a:gs pos="100000">
                      <a:schemeClr val="accent1">
                        <a:lumOff val="15000"/>
                        <a:satOff val="-14996"/>
                      </a:schemeClr>
                    </a:gs>
                  </a:gsLst>
                  <a:lin ang="0" scaled="0"/>
                </a:gradFill>
                <a:effectLst/>
                <a:latin typeface="Times New Roman" panose="02020603050405020304" charset="0"/>
                <a:cs typeface="Times New Roman" panose="02020603050405020304" charset="0"/>
              </a:rPr>
              <a:t>Zhas Project 2024</a:t>
            </a:r>
            <a:endParaRPr lang="en-US" altLang="en-US" sz="6600" b="1">
              <a:ln w="15875"/>
              <a:gradFill>
                <a:gsLst>
                  <a:gs pos="0">
                    <a:schemeClr val="accent1">
                      <a:lumOff val="-19996"/>
                      <a:satOff val="20000"/>
                    </a:schemeClr>
                  </a:gs>
                  <a:gs pos="100000">
                    <a:schemeClr val="accent1">
                      <a:lumOff val="15000"/>
                      <a:satOff val="-14996"/>
                    </a:schemeClr>
                  </a:gs>
                </a:gsLst>
                <a:lin ang="0" scaled="0"/>
              </a:gradFill>
              <a:effectLst/>
              <a:latin typeface="Times New Roman" panose="02020603050405020304" charset="0"/>
              <a:cs typeface="Times New Roman" panose="02020603050405020304" charset="0"/>
            </a:endParaRPr>
          </a:p>
        </p:txBody>
      </p:sp>
      <p:sp>
        <p:nvSpPr>
          <p:cNvPr id="3" name="Замещающее содержимое 2"/>
          <p:cNvSpPr>
            <a:spLocks noGrp="1"/>
          </p:cNvSpPr>
          <p:nvPr>
            <p:ph idx="1"/>
          </p:nvPr>
        </p:nvSpPr>
        <p:spPr>
          <a:xfrm>
            <a:off x="609600" y="3045460"/>
            <a:ext cx="10972800" cy="3126740"/>
          </a:xfrm>
        </p:spPr>
        <p:txBody>
          <a:bodyPr/>
          <a:p>
            <a:pPr marL="0" indent="0" algn="ctr">
              <a:buNone/>
            </a:pPr>
            <a:r>
              <a:rPr lang="ru-RU" altLang="en-US"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Жетісу және Шығыс Қазақстан облыстарында</a:t>
            </a:r>
            <a:r>
              <a:rPr lang="en-US" altLang="ru-RU"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 </a:t>
            </a:r>
            <a:endParaRPr lang="en-US" altLang="ru-RU"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endParaRPr>
          </a:p>
          <a:p>
            <a:pPr marL="0" indent="0" algn="ctr">
              <a:buNone/>
            </a:pPr>
            <a:r>
              <a:rPr lang="ru-RU" altLang="en-US"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«ZHAS PROJECT» жастар корпусын дамыту</a:t>
            </a:r>
            <a:r>
              <a:rPr lang="en-US" altLang="ru-RU"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 </a:t>
            </a:r>
            <a:r>
              <a:rPr lang="ru-RU" altLang="en-US"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жобасын іске асыру</a:t>
            </a:r>
            <a:r>
              <a:rPr lang="en-US" altLang="ru-RU"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rPr>
              <a:t> </a:t>
            </a:r>
            <a:endParaRPr lang="en-US" altLang="ru-RU" sz="4000" b="1">
              <a:ln w="15875"/>
              <a:gradFill>
                <a:gsLst>
                  <a:gs pos="0">
                    <a:schemeClr val="accent1">
                      <a:hueMod val="80000"/>
                    </a:schemeClr>
                  </a:gs>
                  <a:gs pos="100000">
                    <a:schemeClr val="accent1">
                      <a:alpha val="100000"/>
                    </a:schemeClr>
                  </a:gs>
                </a:gsLst>
                <a:lin ang="2700000" scaled="0"/>
              </a:gradFill>
              <a:effectLst/>
              <a:latin typeface="Times New Roman" panose="02020603050405020304" charset="0"/>
              <a:cs typeface="Times New Roman" panose="02020603050405020304" charset="0"/>
            </a:endParaRPr>
          </a:p>
        </p:txBody>
      </p:sp>
      <p:pic>
        <p:nvPicPr>
          <p:cNvPr id="4" name="Изображение 3"/>
          <p:cNvPicPr/>
          <p:nvPr/>
        </p:nvPicPr>
        <p:blipFill>
          <a:blip r:embed="rId1"/>
          <a:stretch>
            <a:fillRect/>
          </a:stretch>
        </p:blipFill>
        <p:spPr>
          <a:xfrm>
            <a:off x="2684145" y="0"/>
            <a:ext cx="1718310" cy="1545590"/>
          </a:xfrm>
          <a:prstGeom prst="rect">
            <a:avLst/>
          </a:prstGeom>
        </p:spPr>
      </p:pic>
      <p:pic>
        <p:nvPicPr>
          <p:cNvPr id="5" name="Изображение 4"/>
          <p:cNvPicPr>
            <a:picLocks noChangeAspect="1"/>
          </p:cNvPicPr>
          <p:nvPr/>
        </p:nvPicPr>
        <p:blipFill>
          <a:blip r:embed="rId2"/>
          <a:stretch>
            <a:fillRect/>
          </a:stretch>
        </p:blipFill>
        <p:spPr>
          <a:xfrm>
            <a:off x="4402455" y="19050"/>
            <a:ext cx="2854325" cy="1559560"/>
          </a:xfrm>
          <a:prstGeom prst="rect">
            <a:avLst/>
          </a:prstGeom>
        </p:spPr>
      </p:pic>
      <p:pic>
        <p:nvPicPr>
          <p:cNvPr id="6" name="Изображение 5"/>
          <p:cNvPicPr>
            <a:picLocks noChangeAspect="1"/>
          </p:cNvPicPr>
          <p:nvPr/>
        </p:nvPicPr>
        <p:blipFill>
          <a:blip r:embed="rId3"/>
          <a:stretch>
            <a:fillRect/>
          </a:stretch>
        </p:blipFill>
        <p:spPr>
          <a:xfrm>
            <a:off x="7140575" y="19050"/>
            <a:ext cx="1776730" cy="15595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«Aisezim» тігін цехы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sym typeface="+mn-ea"/>
              </a:rPr>
              <a:t>Карменова</a:t>
            </a:r>
            <a:r>
              <a:rPr lang="en-US" altLang="en-US" sz="1600">
                <a:latin typeface="Times New Roman" panose="02020603050405020304" charset="0"/>
                <a:cs typeface="Times New Roman" panose="02020603050405020304" charset="0"/>
                <a:sym typeface="+mn-ea"/>
              </a:rPr>
              <a:t> </a:t>
            </a:r>
            <a:r>
              <a:rPr lang="en-US" sz="1600">
                <a:latin typeface="Times New Roman" panose="02020603050405020304" charset="0"/>
                <a:cs typeface="Times New Roman" panose="02020603050405020304" charset="0"/>
              </a:rPr>
              <a:t>Айнұр Бақытқалиқызы</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Жобаны жүзеге асыру барысы: 1) Балалар киімін, құрақ-көрпе, дастархан жабындысын (клеенка) тігетін тігін машинасын, қажетті жіптер мен материалдар сатып алу; 2) Жобаның басталуы туралы Ушанов ауылында ақпараттық жұмыстарды жүргізу; 3) Ауылдық әкімдіктен әлеуметтік осал топтар тізімін алу; 4) Тізімге сәйкес қажетті заттар (тігуге тиіс заттар) тізімін жинақтау; 5) Әлеуметтік желіде жұмыс парақшасын ашып, атқарылған жұмыстарды әлеуметтік желіге жүктеу; 6) Материалдар сататын ұйымдармен келісу; 7) Тігін жұмыстарын жүргізу және дайын заттарды жеткізу.</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Шығыс Қазақстан облысы, Глубокое ауданы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Жалпы бұл жобаның мақсаты үйде отырған аналар үшін шағын табыс көзі болып табылады.Үйде отырыпта өзіне ұнаған іспен айналысып ,сонымен қатар табыс табуға болады.Қыз жасауы, құрақ көрпе жастықшалар,тойбастарлар,скатерть,раннер,үстелге арналған майлықтар, т.б қазіргі кезде сұранысқа ие болып табылады. Сонымен қатар,мен шағын ауданда тұрғандықтан шағын тігін ателье керек деп ойлаймын.</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+7 707 262 0527, aisezim_home_decor</a:t>
            </a:r>
            <a:endParaRPr lang="en-US" sz="1600">
              <a:latin typeface="Times New Roman" panose="02020603050405020304" charset="0"/>
              <a:cs typeface="Times New Roman" panose="02020603050405020304" charset="0"/>
            </a:endParaRPr>
          </a:p>
        </p:txBody>
      </p:sp>
      <p:pic>
        <p:nvPicPr>
          <p:cNvPr id="36" name="Изображение 1"/>
          <p:cNvPicPr>
            <a:picLocks noChangeAspect="1"/>
          </p:cNvPicPr>
          <p:nvPr/>
        </p:nvPicPr>
        <p:blipFill>
          <a:blip r:embed="rId1"/>
          <a:srcRect t="17522" b="34535"/>
          <a:stretch>
            <a:fillRect/>
          </a:stretch>
        </p:blipFill>
        <p:spPr>
          <a:xfrm>
            <a:off x="683895" y="3762375"/>
            <a:ext cx="3234690" cy="2739390"/>
          </a:xfrm>
          <a:prstGeom prst="rect">
            <a:avLst/>
          </a:prstGeom>
          <a:noFill/>
          <a:ln>
            <a:noFill/>
          </a:ln>
        </p:spPr>
      </p:pic>
      <p:pic>
        <p:nvPicPr>
          <p:cNvPr id="37" name="Изображение 2"/>
          <p:cNvPicPr>
            <a:picLocks noChangeAspect="1"/>
          </p:cNvPicPr>
          <p:nvPr/>
        </p:nvPicPr>
        <p:blipFill>
          <a:blip r:embed="rId2"/>
          <a:stretch>
            <a:fillRect/>
          </a:stretch>
        </p:blipFill>
        <p:spPr>
          <a:xfrm>
            <a:off x="4110990" y="3762375"/>
            <a:ext cx="3260090" cy="2739390"/>
          </a:xfrm>
          <a:prstGeom prst="rect">
            <a:avLst/>
          </a:prstGeom>
          <a:noFill/>
          <a:ln>
            <a:noFill/>
          </a:ln>
        </p:spPr>
      </p:pic>
      <p:pic>
        <p:nvPicPr>
          <p:cNvPr id="38" name="Изображение 3"/>
          <p:cNvPicPr>
            <a:picLocks noChangeAspect="1"/>
          </p:cNvPicPr>
          <p:nvPr/>
        </p:nvPicPr>
        <p:blipFill>
          <a:blip r:embed="rId3"/>
          <a:stretch>
            <a:fillRect/>
          </a:stretch>
        </p:blipFill>
        <p:spPr>
          <a:xfrm>
            <a:off x="7570470" y="3762375"/>
            <a:ext cx="3248660" cy="27393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Трудовой практикум для самореализации без ограничений</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Екатерина Бобробская Александровна</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Организация работы 1 Центра креативного творчества с необходимым оборудованием - привлечение 1 специалиста владеющего технологией выращивания микрозелени. - обучение 20 подростков технологиям выращивания микрозелени и выращивания грибов . - Вовлечение трудоспособных людей с инвалидностью в креативную индустрию и трудовую терапию через выращивание микрозелени и грибов. - проведение 2 благотворительных мастер-классов по выращиванию экологической продукции для подростков города в рамкаж энклюзивного взаимодействия с 10% участием в мероприятии людей с инвалидностью</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г.Риддер</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Проведено 22 занятия по проекту. обучено 20 подростков с инвалидностью  технологиям выращивания микрозелени. Проведены 2  мастер-класса по выращиванию экологической продукции и использовании оборудования для подростков города в рамках энклюзивного взаимодействия с 10% участием в мероприятии людей с инвалидностью. </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+7 708 750 1296, microvillage.ridder</a:t>
            </a:r>
            <a:endParaRPr lang="en-US" sz="1800">
              <a:latin typeface="Times New Roman" panose="02020603050405020304" charset="0"/>
              <a:cs typeface="Times New Roman" panose="02020603050405020304" charset="0"/>
            </a:endParaRPr>
          </a:p>
        </p:txBody>
      </p:sp>
      <p:pic>
        <p:nvPicPr>
          <p:cNvPr id="1029" name="Picture 5" descr="C:\Users\user\Desktop\e6a53786-a424-4c14-8169-a9c13334be3d.jpg"/>
          <p:cNvPicPr>
            <a:picLocks noChangeAspect="1" noChangeArrowheads="1"/>
          </p:cNvPicPr>
          <p:nvPr/>
        </p:nvPicPr>
        <p:blipFill>
          <a:blip r:embed="rId1"/>
          <a:srcRect/>
          <a:stretch>
            <a:fillRect/>
          </a:stretch>
        </p:blipFill>
        <p:spPr>
          <a:xfrm>
            <a:off x="514350" y="4458970"/>
            <a:ext cx="3053080" cy="2172970"/>
          </a:xfrm>
          <a:prstGeom prst="rect">
            <a:avLst/>
          </a:prstGeom>
          <a:noFill/>
        </p:spPr>
      </p:pic>
      <p:pic>
        <p:nvPicPr>
          <p:cNvPr id="12289" name="Picture 1" descr="C:\Users\user\Desktop\65983b2b-3b1f-4d86-837e-94061ad4147c.jpg"/>
          <p:cNvPicPr>
            <a:picLocks noChangeAspect="1" noChangeArrowheads="1"/>
          </p:cNvPicPr>
          <p:nvPr/>
        </p:nvPicPr>
        <p:blipFill>
          <a:blip r:embed="rId2" cstate="print"/>
          <a:srcRect/>
          <a:stretch>
            <a:fillRect/>
          </a:stretch>
        </p:blipFill>
        <p:spPr>
          <a:xfrm>
            <a:off x="3738880" y="4458335"/>
            <a:ext cx="3044825" cy="2173605"/>
          </a:xfrm>
          <a:prstGeom prst="rect">
            <a:avLst/>
          </a:prstGeom>
          <a:noFill/>
        </p:spPr>
      </p:pic>
      <p:pic>
        <p:nvPicPr>
          <p:cNvPr id="12290" name="Picture 2" descr="C:\Users\user\Desktop\6e61022a-4855-4705-a924-48c8ee00ffeb.jpg"/>
          <p:cNvPicPr>
            <a:picLocks noChangeAspect="1" noChangeArrowheads="1"/>
          </p:cNvPicPr>
          <p:nvPr/>
        </p:nvPicPr>
        <p:blipFill>
          <a:blip r:embed="rId3"/>
          <a:srcRect/>
          <a:stretch>
            <a:fillRect/>
          </a:stretch>
        </p:blipFill>
        <p:spPr>
          <a:xfrm>
            <a:off x="6947535" y="4459605"/>
            <a:ext cx="3044825" cy="217297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«Veka» пластик терезелер жасау цехы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Өміржан Дәлелхан </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Жобаны жоспарлау және үйлестіру: - Жобаны іске асырудың барлық аспектілерін қадағалайтын жобаны құру: Мақсаттарды, іс-шараларды, мерзімдерді, бюджетті және ресурстарға қойылатын талаптарды көрсететін егжей-тегжейлі жоба жоспарын жазамын.Қажетті серіктестіктерді, қаржыландыру көздерін және логистикалық қолдауды анықтаймын және қамтамасыз етемін. - Материалдар мен ресурстарды сатып алу: Пластикалық терезелер үшін жеткізушілер мен өндірушілерді анықтап, сатып алу туралы келісімдер жасаймын. Оқу курстары үшін қажетті материалдарды, жабдықтарды және ресурстарды, соның ішінде оқу материалдарын, құралдарды және нұсқаулық ресурстарды сатып алу.</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ШҚО, Зайсан қаласы </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Зайсан ауданындағы  жұмыссыз және көпбалалы  отбасыларға тегін пластик терезелер ұсыну арқылы олардың өмір сүру жағдайын жақсарту, сол арқылы олардың жайлылығы мен қауіпсіздігін арттырдым. Терезелерді орнату және оларға техникалық қызмет көрсету туралы тегін курс арқылы 20-50 жас аралығындағы жұмыссыз адамдар мен көпбалалы әкелердың жұмысқа қабілеттілігін арттыру арқылы жаңа мүмкіндіктер бердім. Кәсіп бастауға, әлеуметтік жағдайын көтеріп табыс табамын деп ниеттенген ерлер қауымына үлкен мүмкіндік болды. </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+7 778 735 4116, zaisan_plastic</a:t>
            </a:r>
            <a:endParaRPr lang="en-US" sz="1600">
              <a:latin typeface="Times New Roman" panose="02020603050405020304" charset="0"/>
              <a:cs typeface="Times New Roman" panose="02020603050405020304" charset="0"/>
            </a:endParaRPr>
          </a:p>
        </p:txBody>
      </p:sp>
      <p:pic>
        <p:nvPicPr>
          <p:cNvPr id="39"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4190" y="4187190"/>
            <a:ext cx="3376930" cy="2312035"/>
          </a:xfrm>
          <a:prstGeom prst="rect">
            <a:avLst/>
          </a:prstGeom>
        </p:spPr>
      </p:pic>
      <p:pic>
        <p:nvPicPr>
          <p:cNvPr id="40" name="Рисунок 21" descr="WhatsApp Image 2024-07-11 at 11.07.51 (1) (1).jpeg"/>
          <p:cNvPicPr>
            <a:picLocks noChangeAspect="1"/>
          </p:cNvPicPr>
          <p:nvPr/>
        </p:nvPicPr>
        <p:blipFill>
          <a:blip r:embed="rId2" cstate="print"/>
          <a:stretch>
            <a:fillRect/>
          </a:stretch>
        </p:blipFill>
        <p:spPr>
          <a:xfrm>
            <a:off x="4067175" y="4187190"/>
            <a:ext cx="3048000" cy="2312035"/>
          </a:xfrm>
          <a:prstGeom prst="rect">
            <a:avLst/>
          </a:prstGeom>
        </p:spPr>
      </p:pic>
      <p:pic>
        <p:nvPicPr>
          <p:cNvPr id="41" name="Рисунок 5" descr="WhatsApp Image 2024-08-12 at 17.24.33 (1).jpeg"/>
          <p:cNvPicPr>
            <a:picLocks noChangeAspect="1"/>
          </p:cNvPicPr>
          <p:nvPr/>
        </p:nvPicPr>
        <p:blipFill>
          <a:blip r:embed="rId3" cstate="print"/>
          <a:stretch>
            <a:fillRect/>
          </a:stretch>
        </p:blipFill>
        <p:spPr>
          <a:xfrm>
            <a:off x="7301230" y="4187190"/>
            <a:ext cx="3270250" cy="23120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Тәттіден сый</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Оразбекова Жанерке Мадиярқызы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Кондитерлік өнімдер мен тәтті тоқаштарды оқушыларыммен жасай отырып, мүгедектер орталығындағы балаларға алып барып, жаңа білім алуға және әлеуметтік маңызы бар әрекет жасауға ұмтылу. Дамыту орталығына баруды қажет ететін көп балалы, жалғызбасты аналардың балаларына кондитерлік мастер класстар ұйымдастыру.</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Шығыс Қазақстан, Зайсан қаласы және ауылдары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altLang="en-US" sz="1800">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Бірінші кезекте ерекше балалларға арнайы өткізілген мастер класс балалардың сенсорлық-моторикасының дамуына үлес қосып ған қоймай,ерекше көңіл күй сыйлады. Кәсіп бастауға, әлеуметтік жағдайын көтеріп, үйде отырып табыс табамын деп ниеттенген әйелдер қауымына үлкен мүмкіндік болды. Кондитерлік саланы басынан соңына дейін меңгеріп, өнімдерін сатып ақша таба алатын дегенгейге жетті. Өздеріне деген сенімділігі артып, тұрақты табыстары пайда болды.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+7 777 313 0320, tattidensyi2024</a:t>
            </a:r>
            <a:endParaRPr lang="en-US" sz="1800">
              <a:latin typeface="Times New Roman" panose="02020603050405020304" charset="0"/>
              <a:cs typeface="Times New Roman" panose="02020603050405020304" charset="0"/>
            </a:endParaRPr>
          </a:p>
        </p:txBody>
      </p:sp>
      <p:pic>
        <p:nvPicPr>
          <p:cNvPr id="1594038400" name="Рисунок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72770" y="4262755"/>
            <a:ext cx="3697605" cy="2247265"/>
          </a:xfrm>
          <a:prstGeom prst="rect">
            <a:avLst/>
          </a:prstGeom>
          <a:noFill/>
          <a:ln>
            <a:noFill/>
          </a:ln>
        </p:spPr>
      </p:pic>
      <p:pic>
        <p:nvPicPr>
          <p:cNvPr id="858247527" name="Рисунок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410075" y="4262755"/>
            <a:ext cx="3011170" cy="2246630"/>
          </a:xfrm>
          <a:prstGeom prst="rect">
            <a:avLst/>
          </a:prstGeom>
          <a:noFill/>
          <a:ln>
            <a:noFill/>
          </a:ln>
        </p:spPr>
      </p:pic>
      <p:pic>
        <p:nvPicPr>
          <p:cNvPr id="1955037937" name="Рисунок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560945" y="4262755"/>
            <a:ext cx="2986405" cy="22466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Тафтинг саласы – Зайсанда!</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Жайнагүл Дүйсен</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Зайсандағы тафтинг бастамасы жай ғана әлеуметтік жоба емес; бұл оң өзгерістер мен инклюзивті өсудің катализаторы. Тафтингтің шығармашылық әлеуетін пайдалана отырып, біз жеке тұлғалардың мүмкіндіктерін кеңейтуге, қауымдастықтарды нығайтуға және ұрпақтар үшін неғұрлым белсенді және төзімді қала құруға тырысамыз. Тафтинг өнері Зайсан қаласына жаңа бағыт әкелетіні сөзсіз.</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ШҚО, Зайсан қаласы.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Жоба аясында 15 жұмыссыз көпбалалы азаматтар жаңа тафтинг технологиясымен түкті кілемшелер тоқуды үйренді. Олар осы салада кәсіби білім алып, жұмыс дағдыларын игерді. Бұл оларға тұрақты табыс көзін табуға мүмкіндік беріп, отбасыларына қаржылық қолдау көрсетуіне жағдай жасады.Осы жобаны грантқа қатыспай тұрып, өзім егжей тегжей зерттеп қарастырғанмын, грант иегері болып, өте керекмет мүмкіндікті пайдаланып жатырмын, әрине, жалғасын таба бермек, ендігі мақсатым үлкен масштапқа шығу, кабинет ашып, бір жағынан оқыту, екінші жағынан тоқыған кілемшелерді сату.</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+7 775 198 4091, tafting_in_zaisan</a:t>
            </a:r>
            <a:endParaRPr lang="en-US" sz="1600">
              <a:latin typeface="Times New Roman" panose="02020603050405020304" charset="0"/>
              <a:cs typeface="Times New Roman" panose="02020603050405020304" charset="0"/>
            </a:endParaRPr>
          </a:p>
        </p:txBody>
      </p:sp>
      <p:pic>
        <p:nvPicPr>
          <p:cNvPr id="42" name="Рисунок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733425" y="3615690"/>
            <a:ext cx="2759710" cy="3051175"/>
          </a:xfrm>
          <a:prstGeom prst="rect">
            <a:avLst/>
          </a:prstGeom>
        </p:spPr>
      </p:pic>
      <p:pic>
        <p:nvPicPr>
          <p:cNvPr id="43"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675" y="3762375"/>
            <a:ext cx="3484880" cy="2759075"/>
          </a:xfrm>
          <a:prstGeom prst="rect">
            <a:avLst/>
          </a:prstGeom>
        </p:spPr>
      </p:pic>
      <p:pic>
        <p:nvPicPr>
          <p:cNvPr id="44"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410" y="3761105"/>
            <a:ext cx="3241675" cy="27584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Ұлттық нақыштағы ерлер киімін тігу</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sz="1800">
                <a:latin typeface="Times New Roman" panose="02020603050405020304" charset="0"/>
                <a:cs typeface="Times New Roman" panose="02020603050405020304" charset="0"/>
                <a:sym typeface="+mn-ea"/>
              </a:rPr>
              <a:t>Тусупбай </a:t>
            </a:r>
            <a:r>
              <a:rPr lang="en-US" sz="1800">
                <a:latin typeface="Times New Roman" panose="02020603050405020304" charset="0"/>
                <a:cs typeface="Times New Roman" panose="02020603050405020304" charset="0"/>
              </a:rPr>
              <a:t>Сабила Болатбекқызы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Тігін шеберханасына қажетті құрылғыларды алып, шағын шеберхана ашамын. Жағдайы төмен және көп балалы қыз-келіншектерге тегін шеберлік сабақтарын өткіземін. Жәрмеңкелерге қатысып, өнімдерімді таныстырамын.</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sz="1800">
                <a:latin typeface="Times New Roman" panose="02020603050405020304" charset="0"/>
                <a:cs typeface="Times New Roman" panose="02020603050405020304" charset="0"/>
              </a:rPr>
              <a:t>ШҚО, Зайсан ауданы, Шілікті ауылы </a:t>
            </a:r>
            <a:r>
              <a:rPr lang="en-US" altLang="ru-RU" sz="1800">
                <a:latin typeface="Times New Roman" panose="02020603050405020304" charset="0"/>
                <a:cs typeface="Times New Roman" panose="02020603050405020304" charset="0"/>
              </a:rPr>
              <a:t>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Жұмыссыз жастарды тігін саласына үйретіп жұмыспен қамтуға септігіміз тиді.Еліміздегі жұмыссыздық санын азайтуға кішкене болсын өз үлесін қосуда.Декреттік демалыста отырған аналарды тігін саласына үйретіп,үйде отырып қосымша табыс табуына ықпал еттік.Өз қажеттіліктерін өтеуге септік болудамыз.</a:t>
            </a:r>
            <a:endParaRPr lang="en-US" sz="1800">
              <a:latin typeface="Times New Roman" panose="02020603050405020304" charset="0"/>
              <a:cs typeface="Times New Roman" panose="02020603050405020304" charset="0"/>
            </a:endParaRPr>
          </a:p>
          <a:p>
            <a:r>
              <a:rPr lang="en-US" sz="1800">
                <a:latin typeface="Times New Roman" panose="02020603050405020304" charset="0"/>
                <a:cs typeface="Times New Roman" panose="02020603050405020304" charset="0"/>
              </a:rPr>
              <a:t>Алдағы уақытта әлеуметтік осал топтарға жәнеде мүмкіндігі шектеулі жандарға жаңа мамандық саласының есігін ашып,табыс тауып қоғаммен етене  арласуына мүмкіндік ашты.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+7 702 675 1794, safuan__atelier</a:t>
            </a:r>
            <a:endParaRPr lang="en-US" sz="1800">
              <a:latin typeface="Times New Roman" panose="02020603050405020304" charset="0"/>
              <a:cs typeface="Times New Roman" panose="02020603050405020304" charset="0"/>
            </a:endParaRPr>
          </a:p>
        </p:txBody>
      </p:sp>
      <p:pic>
        <p:nvPicPr>
          <p:cNvPr id="45" name="Рисунок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5615" y="3965575"/>
            <a:ext cx="3298825" cy="2501265"/>
          </a:xfrm>
          <a:prstGeom prst="rect">
            <a:avLst/>
          </a:prstGeom>
        </p:spPr>
      </p:pic>
      <p:pic>
        <p:nvPicPr>
          <p:cNvPr id="4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055" y="3966210"/>
            <a:ext cx="3406140" cy="2500630"/>
          </a:xfrm>
          <a:prstGeom prst="rect">
            <a:avLst/>
          </a:prstGeom>
        </p:spPr>
      </p:pic>
      <p:pic>
        <p:nvPicPr>
          <p:cNvPr id="47"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670" y="3966210"/>
            <a:ext cx="3319145" cy="25006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34645"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"Ерекше балақай "ерекше қажеттіліктері бар,оның ішінде цифрлық аутизім белгілері бар балаларға арналған шағын дамыту кабинеті</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sz="1800">
                <a:latin typeface="Times New Roman" panose="02020603050405020304" charset="0"/>
                <a:cs typeface="Times New Roman" panose="02020603050405020304" charset="0"/>
                <a:sym typeface="+mn-ea"/>
              </a:rPr>
              <a:t>Текешов</a:t>
            </a:r>
            <a:r>
              <a:rPr lang="en-US" altLang="en-US" sz="1800">
                <a:latin typeface="Times New Roman" panose="02020603050405020304" charset="0"/>
                <a:cs typeface="Times New Roman" panose="02020603050405020304" charset="0"/>
                <a:sym typeface="+mn-ea"/>
              </a:rPr>
              <a:t> </a:t>
            </a:r>
            <a:r>
              <a:rPr lang="en-US" sz="1800">
                <a:latin typeface="Times New Roman" panose="02020603050405020304" charset="0"/>
                <a:cs typeface="Times New Roman" panose="02020603050405020304" charset="0"/>
              </a:rPr>
              <a:t>Алижан</a:t>
            </a:r>
            <a:r>
              <a:rPr lang="en-US" altLang="en-US" sz="1800">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Фархатұлы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Мен өзіммен бірге волентер ретінде қызмет жасап жүрген,дефектолог Рахымова Аружан мен психолог Ануарбекова Еркежанмен біргіп,Зайсан қаласындағы,"Дәрмен күндізгі бейімдеу орталығының бір кабинетін ақысыз негізде жалға алып,педогогикалық және психологиялық коррекцияға қажетті заттармен жабдықтаймын.Зайсан ауданы бойынша есепте тұрған балалардың аналарын және мемлекеттік мекемелерді хабарландырып,балаларға коррекциялық сабақтар ,қоршаған ортаға бейімдеу шараларын жүргіземіз.</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sz="1800">
                <a:latin typeface="Times New Roman" panose="02020603050405020304" charset="0"/>
                <a:cs typeface="Times New Roman" panose="02020603050405020304" charset="0"/>
              </a:rPr>
              <a:t>Шығыс Қазақстан облысы,Зайсан қаласы</a:t>
            </a:r>
            <a:r>
              <a:rPr lang="en-US" altLang="en-US" sz="1800">
                <a:latin typeface="Times New Roman" panose="02020603050405020304" charset="0"/>
                <a:cs typeface="Times New Roman" panose="02020603050405020304" charset="0"/>
              </a:rPr>
              <a:t>.</a:t>
            </a:r>
            <a:r>
              <a:rPr lang="en-US" altLang="ru-RU" sz="1800">
                <a:latin typeface="Times New Roman" panose="02020603050405020304" charset="0"/>
                <a:cs typeface="Times New Roman" panose="02020603050405020304" charset="0"/>
              </a:rPr>
              <a:t>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Балаларда дамыту процессі жоғары нəтиже көрсетті.Мүмкіндігі шектеулі жандармен əрдайым қарым қатынаста болып , логомассажды тегін жасап халықтың алғысына бөлендік. Зайсан ауданына көмек көрсету біз үшін үлкен жетістік болды.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+7 705 833 9885,logo_massage_zsn</a:t>
            </a:r>
            <a:endParaRPr lang="en-US" sz="1800">
              <a:latin typeface="Times New Roman" panose="02020603050405020304" charset="0"/>
              <a:cs typeface="Times New Roman" panose="02020603050405020304" charset="0"/>
            </a:endParaRPr>
          </a:p>
        </p:txBody>
      </p:sp>
      <p:pic>
        <p:nvPicPr>
          <p:cNvPr id="48" name="Изображение 1"/>
          <p:cNvPicPr>
            <a:picLocks noChangeAspect="1"/>
          </p:cNvPicPr>
          <p:nvPr/>
        </p:nvPicPr>
        <p:blipFill>
          <a:blip r:embed="rId1"/>
          <a:stretch>
            <a:fillRect/>
          </a:stretch>
        </p:blipFill>
        <p:spPr>
          <a:xfrm>
            <a:off x="566420" y="4181475"/>
            <a:ext cx="2475865" cy="2512695"/>
          </a:xfrm>
          <a:prstGeom prst="rect">
            <a:avLst/>
          </a:prstGeom>
          <a:noFill/>
          <a:ln>
            <a:noFill/>
          </a:ln>
        </p:spPr>
      </p:pic>
      <p:pic>
        <p:nvPicPr>
          <p:cNvPr id="49" name="Изображение 2"/>
          <p:cNvPicPr>
            <a:picLocks noChangeAspect="1"/>
          </p:cNvPicPr>
          <p:nvPr/>
        </p:nvPicPr>
        <p:blipFill>
          <a:blip r:embed="rId2"/>
          <a:stretch>
            <a:fillRect/>
          </a:stretch>
        </p:blipFill>
        <p:spPr>
          <a:xfrm>
            <a:off x="3042285" y="4181475"/>
            <a:ext cx="2319020" cy="2513330"/>
          </a:xfrm>
          <a:prstGeom prst="rect">
            <a:avLst/>
          </a:prstGeom>
          <a:noFill/>
          <a:ln>
            <a:noFill/>
          </a:ln>
        </p:spPr>
      </p:pic>
      <p:pic>
        <p:nvPicPr>
          <p:cNvPr id="50" name="Изображение 3"/>
          <p:cNvPicPr>
            <a:picLocks noChangeAspect="1"/>
          </p:cNvPicPr>
          <p:nvPr/>
        </p:nvPicPr>
        <p:blipFill>
          <a:blip r:embed="rId3"/>
          <a:stretch>
            <a:fillRect/>
          </a:stretch>
        </p:blipFill>
        <p:spPr>
          <a:xfrm>
            <a:off x="5361305" y="4181475"/>
            <a:ext cx="2687955" cy="25120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34645"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Зоотерапия для детей с особыми образовательными потребностями</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Нұргүл Өмірханқызы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При проведении экскурсионных занятий с детьми будут проводиться знакомство с обитателями ЭКО био центра, просмотр видео о жизни данных животных в естественной среде, рисование животных и растений, лепка из пластилина, тактильное прикосновение к безопасным животным и кормление</a:t>
            </a:r>
            <a:r>
              <a:rPr lang="en-US" altLang="en-US" sz="1800">
                <a:latin typeface="Times New Roman" panose="02020603050405020304" charset="0"/>
                <a:cs typeface="Times New Roman" panose="02020603050405020304" charset="0"/>
              </a:rPr>
              <a:t>.</a:t>
            </a:r>
            <a:endParaRPr lang="en-US" alt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sz="1800">
                <a:latin typeface="Times New Roman" panose="02020603050405020304" charset="0"/>
                <a:cs typeface="Times New Roman" panose="02020603050405020304" charset="0"/>
              </a:rPr>
              <a:t>Глубоковский район</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Ерекше балалардың ерекше қимыл-әрекеттеріне, мінез-құлықтарына байланысты көп ортада қабылдамай жатады. Оған үйренген ата-ана баласын үйде немесе арнайы орталықтарға ғана апарады. Ерекше балаларды да қарсы алатын, олармен жұмыс жасай алатын, оларды түсінетін орталық бар. Ол «Зоотерапия» орталығы. 3 ай ішінде 50-ден аса ерекше балаларды қабылдадық. Барлығы дерлік жақсы әсермен қайтты,  сурет салдық, проектар арқылы жануарларды көрсетіп, дыбыстарын қайталадық. Жаңа нейрондық байланыс туындағаны сөзсіз. </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+7 702 955 8803, zooterapya.zhasproject</a:t>
            </a:r>
            <a:endParaRPr lang="en-US" sz="1800">
              <a:latin typeface="Times New Roman" panose="02020603050405020304" charset="0"/>
              <a:cs typeface="Times New Roman" panose="02020603050405020304" charset="0"/>
            </a:endParaRPr>
          </a:p>
        </p:txBody>
      </p:sp>
      <p:pic>
        <p:nvPicPr>
          <p:cNvPr id="6147" name="Рисунок 1"/>
          <p:cNvPicPr>
            <a:picLocks noChangeAspect="1"/>
          </p:cNvPicPr>
          <p:nvPr/>
        </p:nvPicPr>
        <p:blipFill>
          <a:blip r:embed="rId1"/>
          <a:stretch>
            <a:fillRect/>
          </a:stretch>
        </p:blipFill>
        <p:spPr>
          <a:xfrm>
            <a:off x="646430" y="4123055"/>
            <a:ext cx="2574290" cy="2570480"/>
          </a:xfrm>
          <a:prstGeom prst="rect">
            <a:avLst/>
          </a:prstGeom>
          <a:noFill/>
          <a:ln w="9525">
            <a:noFill/>
          </a:ln>
        </p:spPr>
      </p:pic>
      <p:pic>
        <p:nvPicPr>
          <p:cNvPr id="8196" name="Рисунок 2"/>
          <p:cNvPicPr>
            <a:picLocks noChangeAspect="1"/>
          </p:cNvPicPr>
          <p:nvPr/>
        </p:nvPicPr>
        <p:blipFill>
          <a:blip r:embed="rId2"/>
          <a:stretch>
            <a:fillRect/>
          </a:stretch>
        </p:blipFill>
        <p:spPr>
          <a:xfrm>
            <a:off x="3220720" y="4123055"/>
            <a:ext cx="2374900" cy="2570480"/>
          </a:xfrm>
          <a:prstGeom prst="rect">
            <a:avLst/>
          </a:prstGeom>
          <a:noFill/>
          <a:ln w="9525">
            <a:noFill/>
          </a:ln>
        </p:spPr>
      </p:pic>
      <p:pic>
        <p:nvPicPr>
          <p:cNvPr id="4100" name="Рисунок 1"/>
          <p:cNvPicPr>
            <a:picLocks noChangeAspect="1"/>
          </p:cNvPicPr>
          <p:nvPr/>
        </p:nvPicPr>
        <p:blipFill>
          <a:blip r:embed="rId3"/>
          <a:stretch>
            <a:fillRect/>
          </a:stretch>
        </p:blipFill>
        <p:spPr>
          <a:xfrm>
            <a:off x="5595620" y="4123055"/>
            <a:ext cx="2674620" cy="257048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34645" y="174625"/>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"Uba river cleaning: Приключения вдоль воды с любовью к природе"</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Илья Чиковани Гочаевич</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1. Организация экологических экспедиций: Мы будем проводить регулярные путешествия вдоль берегов реки Уба, чтобы участники могли насладиться красотой природы и узнать больше об экосистеме реки. 2. Субботники по уборке берегов: Мы будем организовывать субботники, в ходе которых участники будут очищать берега реки от мусора и мусоропроводов, способствуя сохранению чистоты водоема. 3. Образовательные мероприятия: Мы будем проводить лекции, мастерклассы и экскурсии с целью повышения осведомленности участников о важности сохранения природы, а также обучать практическим навыкам по экологической защите. 4. Мониторинг экосистемы: Мы будем собирать данные о состоянии реки и ее окружающей среды, чтобы отслеживать изменения и принимать меры по их улучшению. Все эти мероприятия будут проводиться с участием добровольцев, экспертов по окружающей среде и местных организаций, с целью сделать реку Уба более здоровой и привлекательной для всех.</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sz="1600">
                <a:latin typeface="Times New Roman" panose="02020603050405020304" charset="0"/>
                <a:cs typeface="Times New Roman" panose="02020603050405020304" charset="0"/>
              </a:rPr>
              <a:t>Шемонаихинский район</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sz="1600">
                <a:latin typeface="Times New Roman" panose="02020603050405020304" charset="0"/>
                <a:cs typeface="Times New Roman" panose="02020603050405020304" charset="0"/>
              </a:rPr>
              <a:t>Социальный эффект проекта: в результате реализации проекта целевая аудитория, в первую очередь молодежь Шемонаихинского района, получила ценный опыт участия в экологической деятельности. Проект "Uba River Cleaning" способствовал их вовлечению в активный туризм и общественные инициативы, что развило у них чувство ответственности за сохранение окружающей среды. Молодежь не только научилась основам экологического мониторинга и уборки территорий, но и получила навыки работы в команде, лидерства и организации мероприятий на природе.</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+7 702 955 8803, chikovani_jr</a:t>
            </a:r>
            <a:endParaRPr lang="en-US" sz="1600">
              <a:latin typeface="Times New Roman" panose="02020603050405020304" charset="0"/>
              <a:cs typeface="Times New Roman" panose="02020603050405020304" charset="0"/>
            </a:endParaRPr>
          </a:p>
        </p:txBody>
      </p:sp>
      <p:pic>
        <p:nvPicPr>
          <p:cNvPr id="51" name="Рисунок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7080" y="4899660"/>
            <a:ext cx="3351530" cy="1640840"/>
          </a:xfrm>
          <a:prstGeom prst="rect">
            <a:avLst/>
          </a:prstGeom>
        </p:spPr>
      </p:pic>
      <p:pic>
        <p:nvPicPr>
          <p:cNvPr id="52" name="Объект 4"/>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258310" y="4900930"/>
            <a:ext cx="3480435" cy="1641475"/>
          </a:xfrm>
          <a:prstGeom prst="rect">
            <a:avLst/>
          </a:prstGeom>
        </p:spPr>
      </p:pic>
      <p:pic>
        <p:nvPicPr>
          <p:cNvPr id="53" name="Объект 4"/>
          <p:cNvPicPr>
            <a:picLocks noGrp="1" noChangeAspect="1"/>
          </p:cNvPicPr>
          <p:nvPr/>
        </p:nvPicPr>
        <p:blipFill>
          <a:blip r:embed="rId3">
            <a:extLst>
              <a:ext uri="{28A0092B-C50C-407E-A947-70E740481C1C}">
                <a14:useLocalDpi xmlns:a14="http://schemas.microsoft.com/office/drawing/2010/main" val="0"/>
              </a:ext>
            </a:extLst>
          </a:blip>
          <a:srcRect t="3108"/>
          <a:stretch>
            <a:fillRect/>
          </a:stretch>
        </p:blipFill>
        <p:spPr>
          <a:xfrm>
            <a:off x="7878445" y="4900930"/>
            <a:ext cx="2783840" cy="16402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34645"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Зергерлік шеберханасы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Конбаев Олжас Болатулы</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Бұл жобада Зайсан ауданының тұрғындарының алтын, күміс бұйымдарын жөдеп яғни үзілген алқа, сынған сақина т,б қалпына келтіріп немесе өзі қалағандай бұйым жасап беру. Және де Зайсан ауданындағы 5 ауылдық мекендегі мүмкімдігі шектеулі жандарды үйрету сабақтарын жүргізіп, өз ауылдарнда зергерлі ұстахан ашуына себебімді тигізу.</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sz="1800">
                <a:latin typeface="Times New Roman" panose="02020603050405020304" charset="0"/>
                <a:cs typeface="Times New Roman" panose="02020603050405020304" charset="0"/>
              </a:rPr>
              <a:t>Зайсан қаласы </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«Зергерлік шеберхана» жобасында Зайсан ауданының тұрғындарының алтын, күміс, бұйымдарын тегін жөндеп, қалыпқа келтіру жұмыстары ойдағыдай жоба іске асты. Осы «ZHAS PROJECT» жобасының арқасында, Зайсан қаласының аталмыш тобынан алғыс алудамын. Қазіргі таңда ұсынылған жобамда көрсетілгендей 5 мүмкіндігі шектеулі жандарға шеберхананың мән-жайын түсіндіріп, оқыту жұмыстары жүргізілді. «Зергерлік шеберхана» Зайсан қаласы, Қонаев көшесі 59 мекен жайда орналасқан.</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+7 775 336 3660, zergerlik2024</a:t>
            </a:r>
            <a:endParaRPr lang="en-US" sz="1800">
              <a:latin typeface="Times New Roman" panose="02020603050405020304" charset="0"/>
              <a:cs typeface="Times New Roman" panose="02020603050405020304" charset="0"/>
            </a:endParaRPr>
          </a:p>
        </p:txBody>
      </p:sp>
      <p:pic>
        <p:nvPicPr>
          <p:cNvPr id="54" name="Рисунок 3"/>
          <p:cNvPicPr>
            <a:picLocks noChangeAspect="1"/>
          </p:cNvPicPr>
          <p:nvPr/>
        </p:nvPicPr>
        <p:blipFill>
          <a:blip r:embed="rId1"/>
          <a:stretch>
            <a:fillRect/>
          </a:stretch>
        </p:blipFill>
        <p:spPr>
          <a:xfrm>
            <a:off x="620395" y="4117975"/>
            <a:ext cx="3223895" cy="2465705"/>
          </a:xfrm>
          <a:prstGeom prst="rect">
            <a:avLst/>
          </a:prstGeom>
        </p:spPr>
      </p:pic>
      <p:pic>
        <p:nvPicPr>
          <p:cNvPr id="55" name="Рисунок 7"/>
          <p:cNvPicPr>
            <a:picLocks noChangeAspect="1"/>
          </p:cNvPicPr>
          <p:nvPr/>
        </p:nvPicPr>
        <p:blipFill>
          <a:blip r:embed="rId2"/>
          <a:stretch>
            <a:fillRect/>
          </a:stretch>
        </p:blipFill>
        <p:spPr>
          <a:xfrm>
            <a:off x="3964305" y="4123055"/>
            <a:ext cx="3028950" cy="2461260"/>
          </a:xfrm>
          <a:prstGeom prst="rect">
            <a:avLst/>
          </a:prstGeom>
        </p:spPr>
      </p:pic>
      <p:pic>
        <p:nvPicPr>
          <p:cNvPr id="56" name="Рисунок 9"/>
          <p:cNvPicPr>
            <a:picLocks noChangeAspect="1"/>
          </p:cNvPicPr>
          <p:nvPr/>
        </p:nvPicPr>
        <p:blipFill>
          <a:blip r:embed="rId3"/>
          <a:stretch>
            <a:fillRect/>
          </a:stretch>
        </p:blipFill>
        <p:spPr>
          <a:xfrm>
            <a:off x="7106285" y="4123055"/>
            <a:ext cx="3296285" cy="24606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609600" y="1047750"/>
            <a:ext cx="10972800" cy="582613"/>
          </a:xfrm>
        </p:spPr>
        <p:txBody>
          <a:bodyPr/>
          <a:p>
            <a:pPr algn="ctr"/>
            <a:r>
              <a:rPr lang="en-US" altLang="en-US" sz="4800" b="1">
                <a:solidFill>
                  <a:schemeClr val="accent2"/>
                </a:solidFill>
                <a:effectLst>
                  <a:reflection blurRad="6350" stA="53000" endA="300" endPos="35500" dir="5400000" sy="-90000" algn="bl" rotWithShape="0"/>
                </a:effectLst>
                <a:latin typeface="Times New Roman" panose="02020603050405020304" charset="0"/>
                <a:cs typeface="Times New Roman" panose="02020603050405020304" charset="0"/>
                <a:sym typeface="+mn-ea"/>
              </a:rPr>
              <a:t>«Тамшыбұлақ»</a:t>
            </a:r>
            <a:r>
              <a:rPr lang="en-US" altLang="ru-RU" sz="4800" b="1">
                <a:solidFill>
                  <a:schemeClr val="accent2"/>
                </a:solidFill>
                <a:effectLst>
                  <a:reflection blurRad="6350" stA="53000" endA="300" endPos="35500" dir="5400000" sy="-90000" algn="bl" rotWithShape="0"/>
                </a:effectLst>
                <a:latin typeface="Times New Roman" panose="02020603050405020304" charset="0"/>
                <a:cs typeface="Times New Roman" panose="02020603050405020304" charset="0"/>
                <a:sym typeface="+mn-ea"/>
              </a:rPr>
              <a:t> </a:t>
            </a:r>
            <a:r>
              <a:rPr lang="en-US" altLang="en-US" sz="4800" b="1">
                <a:solidFill>
                  <a:schemeClr val="accent2"/>
                </a:solidFill>
                <a:effectLst>
                  <a:reflection blurRad="6350" stA="53000" endA="300" endPos="35500" dir="5400000" sy="-90000" algn="bl" rotWithShape="0"/>
                </a:effectLst>
                <a:latin typeface="Times New Roman" panose="02020603050405020304" charset="0"/>
                <a:cs typeface="Times New Roman" panose="02020603050405020304" charset="0"/>
                <a:sym typeface="+mn-ea"/>
              </a:rPr>
              <a:t>қоғамдық</a:t>
            </a:r>
            <a:r>
              <a:rPr lang="en-US" altLang="ru-RU" sz="4800" b="1">
                <a:solidFill>
                  <a:schemeClr val="accent2"/>
                </a:solidFill>
                <a:effectLst>
                  <a:reflection blurRad="6350" stA="53000" endA="300" endPos="35500" dir="5400000" sy="-90000" algn="bl" rotWithShape="0"/>
                </a:effectLst>
                <a:latin typeface="Times New Roman" panose="02020603050405020304" charset="0"/>
                <a:cs typeface="Times New Roman" panose="02020603050405020304" charset="0"/>
                <a:sym typeface="+mn-ea"/>
              </a:rPr>
              <a:t> </a:t>
            </a:r>
            <a:r>
              <a:rPr lang="en-US" altLang="en-US" sz="4800" b="1">
                <a:solidFill>
                  <a:schemeClr val="accent2"/>
                </a:solidFill>
                <a:effectLst>
                  <a:reflection blurRad="6350" stA="53000" endA="300" endPos="35500" dir="5400000" sy="-90000" algn="bl" rotWithShape="0"/>
                </a:effectLst>
                <a:latin typeface="Times New Roman" panose="02020603050405020304" charset="0"/>
                <a:cs typeface="Times New Roman" panose="02020603050405020304" charset="0"/>
                <a:sym typeface="+mn-ea"/>
              </a:rPr>
              <a:t>бірлестігі</a:t>
            </a:r>
            <a:endParaRPr lang="en-US" altLang="en-US" sz="4800" b="1">
              <a:solidFill>
                <a:schemeClr val="accent2"/>
              </a:solidFill>
              <a:effectLst>
                <a:reflection blurRad="6350" stA="53000" endA="300" endPos="35500" dir="5400000" sy="-90000" algn="bl" rotWithShape="0"/>
              </a:effectLst>
              <a:latin typeface="Times New Roman" panose="02020603050405020304" charset="0"/>
              <a:cs typeface="Times New Roman" panose="02020603050405020304" charset="0"/>
              <a:sym typeface="+mn-ea"/>
            </a:endParaRPr>
          </a:p>
        </p:txBody>
      </p:sp>
      <p:sp>
        <p:nvSpPr>
          <p:cNvPr id="3" name="Замещающее содержимое 2"/>
          <p:cNvSpPr>
            <a:spLocks noGrp="1"/>
          </p:cNvSpPr>
          <p:nvPr>
            <p:ph idx="1"/>
          </p:nvPr>
        </p:nvSpPr>
        <p:spPr>
          <a:xfrm>
            <a:off x="609600" y="1905000"/>
            <a:ext cx="10972800" cy="4953000"/>
          </a:xfrm>
        </p:spPr>
        <p:txBody>
          <a:bodyPr/>
          <a:p>
            <a:r>
              <a:rPr lang="en-US" altLang="en-US" sz="2000" b="1">
                <a:latin typeface="Times New Roman" panose="02020603050405020304" charset="0"/>
                <a:cs typeface="Times New Roman" panose="02020603050405020304" charset="0"/>
              </a:rPr>
              <a:t>Жобаның</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іске</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асыру</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кезеңі</a:t>
            </a:r>
            <a:r>
              <a:rPr lang="en-US" altLang="ru-RU" sz="2000" b="1">
                <a:latin typeface="Times New Roman" panose="02020603050405020304" charset="0"/>
                <a:cs typeface="Times New Roman" panose="02020603050405020304" charset="0"/>
              </a:rPr>
              <a:t>:</a:t>
            </a:r>
            <a:r>
              <a:rPr lang="en-US" altLang="ru-RU" sz="2000">
                <a:latin typeface="Times New Roman" panose="02020603050405020304" charset="0"/>
                <a:cs typeface="Times New Roman" panose="02020603050405020304" charset="0"/>
              </a:rPr>
              <a:t> 2023-2024 </a:t>
            </a:r>
            <a:r>
              <a:rPr lang="en-US" altLang="en-US" sz="2000">
                <a:latin typeface="Times New Roman" panose="02020603050405020304" charset="0"/>
                <a:cs typeface="Times New Roman" panose="02020603050405020304" charset="0"/>
              </a:rPr>
              <a:t>жж</a:t>
            </a:r>
            <a:r>
              <a:rPr lang="en-US" altLang="ru-RU" sz="2000">
                <a:latin typeface="Times New Roman" panose="02020603050405020304" charset="0"/>
                <a:cs typeface="Times New Roman" panose="02020603050405020304" charset="0"/>
              </a:rPr>
              <a:t>.- 25 </a:t>
            </a:r>
            <a:r>
              <a:rPr lang="en-US" altLang="en-US" sz="2000">
                <a:latin typeface="Times New Roman" panose="02020603050405020304" charset="0"/>
                <a:cs typeface="Times New Roman" panose="02020603050405020304" charset="0"/>
              </a:rPr>
              <a:t>қыркуйек</a:t>
            </a:r>
            <a:r>
              <a:rPr lang="en-US" altLang="ru-RU" sz="2000">
                <a:latin typeface="Times New Roman" panose="02020603050405020304" charset="0"/>
                <a:cs typeface="Times New Roman" panose="02020603050405020304" charset="0"/>
              </a:rPr>
              <a:t> 2023 </a:t>
            </a:r>
            <a:r>
              <a:rPr lang="en-US" altLang="en-US" sz="2000">
                <a:latin typeface="Times New Roman" panose="02020603050405020304" charset="0"/>
                <a:cs typeface="Times New Roman" panose="02020603050405020304" charset="0"/>
              </a:rPr>
              <a:t>жыл</a:t>
            </a:r>
            <a:r>
              <a:rPr lang="en-US" altLang="ru-RU" sz="2000">
                <a:latin typeface="Times New Roman" panose="02020603050405020304" charset="0"/>
                <a:cs typeface="Times New Roman" panose="02020603050405020304" charset="0"/>
              </a:rPr>
              <a:t> – 25 </a:t>
            </a:r>
            <a:r>
              <a:rPr lang="en-US" altLang="en-US" sz="2000">
                <a:latin typeface="Times New Roman" panose="02020603050405020304" charset="0"/>
                <a:cs typeface="Times New Roman" panose="02020603050405020304" charset="0"/>
              </a:rPr>
              <a:t>қазан</a:t>
            </a:r>
            <a:r>
              <a:rPr lang="en-US" altLang="ru-RU" sz="2000">
                <a:latin typeface="Times New Roman" panose="02020603050405020304" charset="0"/>
                <a:cs typeface="Times New Roman" panose="02020603050405020304" charset="0"/>
              </a:rPr>
              <a:t> 2024 </a:t>
            </a:r>
            <a:r>
              <a:rPr lang="en-US" altLang="en-US" sz="2000">
                <a:latin typeface="Times New Roman" panose="02020603050405020304" charset="0"/>
                <a:cs typeface="Times New Roman" panose="02020603050405020304" charset="0"/>
              </a:rPr>
              <a:t>жыл</a:t>
            </a:r>
            <a:endParaRPr lang="en-US" altLang="en-US" sz="2000">
              <a:latin typeface="Times New Roman" panose="02020603050405020304" charset="0"/>
              <a:cs typeface="Times New Roman" panose="02020603050405020304" charset="0"/>
            </a:endParaRPr>
          </a:p>
          <a:p>
            <a:r>
              <a:rPr lang="en-US" altLang="en-US" sz="2000" b="1">
                <a:latin typeface="Times New Roman" panose="02020603050405020304" charset="0"/>
                <a:cs typeface="Times New Roman" panose="02020603050405020304" charset="0"/>
              </a:rPr>
              <a:t>Жоба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аумағы</a:t>
            </a:r>
            <a:r>
              <a:rPr lang="en-US" altLang="ru-RU" sz="2000" b="1">
                <a:latin typeface="Times New Roman" panose="02020603050405020304" charset="0"/>
                <a:cs typeface="Times New Roman" panose="02020603050405020304" charset="0"/>
              </a:rPr>
              <a:t>:</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Жетісу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және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Шығыс</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Қазақстан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облыстары</a:t>
            </a:r>
            <a:endParaRPr lang="en-US" altLang="en-US" sz="2000">
              <a:latin typeface="Times New Roman" panose="02020603050405020304" charset="0"/>
              <a:cs typeface="Times New Roman" panose="02020603050405020304" charset="0"/>
            </a:endParaRPr>
          </a:p>
          <a:p>
            <a:r>
              <a:rPr lang="en-US" altLang="en-US" sz="2000" b="1">
                <a:latin typeface="Times New Roman" panose="02020603050405020304" charset="0"/>
                <a:cs typeface="Times New Roman" panose="02020603050405020304" charset="0"/>
              </a:rPr>
              <a:t>Жоба</a:t>
            </a:r>
            <a:r>
              <a:rPr lang="en-US" altLang="ru-RU" sz="2000" b="1">
                <a:latin typeface="Times New Roman" panose="02020603050405020304" charset="0"/>
                <a:cs typeface="Times New Roman" panose="02020603050405020304" charset="0"/>
              </a:rPr>
              <a:t> </a:t>
            </a:r>
            <a:r>
              <a:rPr lang="en-US" altLang="en-US" sz="2000" b="1">
                <a:latin typeface="Times New Roman" panose="02020603050405020304" charset="0"/>
                <a:cs typeface="Times New Roman" panose="02020603050405020304" charset="0"/>
              </a:rPr>
              <a:t>нәтижелері</a:t>
            </a:r>
            <a:r>
              <a:rPr lang="en-US" altLang="ru-RU" sz="2000" b="1">
                <a:latin typeface="Times New Roman" panose="02020603050405020304" charset="0"/>
                <a:cs typeface="Times New Roman" panose="02020603050405020304" charset="0"/>
              </a:rPr>
              <a:t>:</a:t>
            </a:r>
            <a:endParaRPr lang="en-US" altLang="ru-RU" sz="2000" b="1">
              <a:latin typeface="Times New Roman" panose="02020603050405020304" charset="0"/>
              <a:cs typeface="Times New Roman" panose="02020603050405020304" charset="0"/>
            </a:endParaRPr>
          </a:p>
          <a:p>
            <a:r>
              <a:rPr lang="en-US" altLang="ru-RU" sz="2000">
                <a:latin typeface="Times New Roman" panose="02020603050405020304" charset="0"/>
                <a:cs typeface="Times New Roman" panose="02020603050405020304" charset="0"/>
              </a:rPr>
              <a:t>•	NEET </a:t>
            </a:r>
            <a:r>
              <a:rPr lang="en-US" altLang="en-US" sz="2000">
                <a:latin typeface="Times New Roman" panose="02020603050405020304" charset="0"/>
                <a:cs typeface="Times New Roman" panose="02020603050405020304" charset="0"/>
              </a:rPr>
              <a:t>санатындағы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жастарды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қолдау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мақсатында</a:t>
            </a:r>
            <a:r>
              <a:rPr lang="en-US" altLang="ru-RU" sz="2000">
                <a:latin typeface="Times New Roman" panose="02020603050405020304" charset="0"/>
                <a:cs typeface="Times New Roman" panose="02020603050405020304" charset="0"/>
              </a:rPr>
              <a:t> 1 </a:t>
            </a:r>
            <a:r>
              <a:rPr lang="en-US" altLang="en-US" sz="2000">
                <a:latin typeface="Times New Roman" panose="02020603050405020304" charset="0"/>
                <a:cs typeface="Times New Roman" panose="02020603050405020304" charset="0"/>
              </a:rPr>
              <a:t>млн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теңге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сомасында</a:t>
            </a:r>
            <a:r>
              <a:rPr lang="en-US" altLang="ru-RU" sz="2000">
                <a:latin typeface="Times New Roman" panose="02020603050405020304" charset="0"/>
                <a:cs typeface="Times New Roman" panose="02020603050405020304" charset="0"/>
              </a:rPr>
              <a:t> 56 </a:t>
            </a:r>
            <a:r>
              <a:rPr lang="en-US" altLang="en-US" sz="2000">
                <a:latin typeface="Times New Roman" panose="02020603050405020304" charset="0"/>
                <a:cs typeface="Times New Roman" panose="02020603050405020304" charset="0"/>
              </a:rPr>
              <a:t>шағын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гранттар</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ұсынылды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Жетісу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облысы</a:t>
            </a:r>
            <a:r>
              <a:rPr lang="en-US" altLang="ru-RU" sz="2000">
                <a:latin typeface="Times New Roman" panose="02020603050405020304" charset="0"/>
                <a:cs typeface="Times New Roman" panose="02020603050405020304" charset="0"/>
              </a:rPr>
              <a:t> – 28 </a:t>
            </a:r>
            <a:r>
              <a:rPr lang="en-US" altLang="en-US" sz="2000">
                <a:latin typeface="Times New Roman" panose="02020603050405020304" charset="0"/>
                <a:cs typeface="Times New Roman" panose="02020603050405020304" charset="0"/>
              </a:rPr>
              <a:t>грант</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Шығыс</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Қазақстан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облысы</a:t>
            </a:r>
            <a:r>
              <a:rPr lang="en-US" altLang="ru-RU" sz="2000">
                <a:latin typeface="Times New Roman" panose="02020603050405020304" charset="0"/>
                <a:cs typeface="Times New Roman" panose="02020603050405020304" charset="0"/>
              </a:rPr>
              <a:t>- 28 </a:t>
            </a:r>
            <a:r>
              <a:rPr lang="en-US" altLang="en-US" sz="2000">
                <a:latin typeface="Times New Roman" panose="02020603050405020304" charset="0"/>
                <a:cs typeface="Times New Roman" panose="02020603050405020304" charset="0"/>
              </a:rPr>
              <a:t>грант</a:t>
            </a:r>
            <a:r>
              <a:rPr lang="en-US" altLang="ru-RU" sz="2000">
                <a:latin typeface="Times New Roman" panose="02020603050405020304" charset="0"/>
                <a:cs typeface="Times New Roman" panose="02020603050405020304" charset="0"/>
              </a:rPr>
              <a:t>).</a:t>
            </a:r>
            <a:endParaRPr lang="en-US" altLang="ru-RU" sz="2000">
              <a:latin typeface="Times New Roman" panose="02020603050405020304" charset="0"/>
              <a:cs typeface="Times New Roman" panose="02020603050405020304" charset="0"/>
            </a:endParaRPr>
          </a:p>
          <a:p>
            <a:r>
              <a:rPr lang="en-US" altLang="en-US" sz="2000">
                <a:latin typeface="Times New Roman" panose="02020603050405020304" charset="0"/>
                <a:cs typeface="Times New Roman" panose="02020603050405020304" charset="0"/>
              </a:rPr>
              <a:t>Жастармен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ақпараттық</a:t>
            </a:r>
            <a:r>
              <a:rPr lang="en-US" altLang="ru-RU" sz="2000">
                <a:latin typeface="Times New Roman" panose="02020603050405020304" charset="0"/>
                <a:cs typeface="Times New Roman" panose="02020603050405020304" charset="0"/>
              </a:rPr>
              <a:t>-</a:t>
            </a:r>
            <a:r>
              <a:rPr lang="en-US" altLang="en-US" sz="2000">
                <a:latin typeface="Times New Roman" panose="02020603050405020304" charset="0"/>
                <a:cs typeface="Times New Roman" panose="02020603050405020304" charset="0"/>
              </a:rPr>
              <a:t>түсіндіру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кездесулері</a:t>
            </a:r>
            <a:r>
              <a:rPr lang="en-US" altLang="ru-RU" sz="2000">
                <a:latin typeface="Times New Roman" panose="02020603050405020304" charset="0"/>
                <a:cs typeface="Times New Roman" panose="02020603050405020304" charset="0"/>
              </a:rPr>
              <a:t> - 20 </a:t>
            </a:r>
            <a:r>
              <a:rPr lang="en-US" altLang="en-US" sz="2000">
                <a:latin typeface="Times New Roman" panose="02020603050405020304" charset="0"/>
                <a:cs typeface="Times New Roman" panose="02020603050405020304" charset="0"/>
              </a:rPr>
              <a:t>кездесу</a:t>
            </a:r>
            <a:r>
              <a:rPr lang="en-US" altLang="ru-RU" sz="2000">
                <a:latin typeface="Times New Roman" panose="02020603050405020304" charset="0"/>
                <a:cs typeface="Times New Roman" panose="02020603050405020304" charset="0"/>
              </a:rPr>
              <a:t> (10 – </a:t>
            </a:r>
            <a:r>
              <a:rPr lang="en-US" altLang="en-US" sz="2000">
                <a:latin typeface="Times New Roman" panose="02020603050405020304" charset="0"/>
                <a:cs typeface="Times New Roman" panose="02020603050405020304" charset="0"/>
              </a:rPr>
              <a:t>ШҚО</a:t>
            </a:r>
            <a:r>
              <a:rPr lang="en-US" altLang="ru-RU" sz="2000">
                <a:latin typeface="Times New Roman" panose="02020603050405020304" charset="0"/>
                <a:cs typeface="Times New Roman" panose="02020603050405020304" charset="0"/>
              </a:rPr>
              <a:t>, 10-</a:t>
            </a:r>
            <a:r>
              <a:rPr lang="en-US" altLang="en-US" sz="2000">
                <a:latin typeface="Times New Roman" panose="02020603050405020304" charset="0"/>
                <a:cs typeface="Times New Roman" panose="02020603050405020304" charset="0"/>
              </a:rPr>
              <a:t>Жетісу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облысы</a:t>
            </a:r>
            <a:r>
              <a:rPr lang="en-US" altLang="ru-RU" sz="2000">
                <a:latin typeface="Times New Roman" panose="02020603050405020304" charset="0"/>
                <a:cs typeface="Times New Roman" panose="02020603050405020304" charset="0"/>
              </a:rPr>
              <a:t>);</a:t>
            </a:r>
            <a:endParaRPr lang="en-US" altLang="ru-RU" sz="2000">
              <a:latin typeface="Times New Roman" panose="02020603050405020304" charset="0"/>
              <a:cs typeface="Times New Roman" panose="02020603050405020304" charset="0"/>
            </a:endParaRPr>
          </a:p>
          <a:p>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Жастарды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түсіндіру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кездесулерімен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қамту</a:t>
            </a:r>
            <a:r>
              <a:rPr lang="en-US" altLang="ru-RU" sz="2000">
                <a:latin typeface="Times New Roman" panose="02020603050405020304" charset="0"/>
                <a:cs typeface="Times New Roman" panose="02020603050405020304" charset="0"/>
              </a:rPr>
              <a:t> – </a:t>
            </a:r>
            <a:r>
              <a:rPr lang="en-US" altLang="en-US" sz="2000">
                <a:latin typeface="Times New Roman" panose="02020603050405020304" charset="0"/>
                <a:cs typeface="Times New Roman" panose="02020603050405020304" charset="0"/>
              </a:rPr>
              <a:t>барлығы</a:t>
            </a:r>
            <a:r>
              <a:rPr lang="en-US" altLang="ru-RU" sz="2000">
                <a:latin typeface="Times New Roman" panose="02020603050405020304" charset="0"/>
                <a:cs typeface="Times New Roman" panose="02020603050405020304" charset="0"/>
              </a:rPr>
              <a:t> 361, </a:t>
            </a:r>
            <a:r>
              <a:rPr lang="en-US" altLang="en-US" sz="2000">
                <a:latin typeface="Times New Roman" panose="02020603050405020304" charset="0"/>
                <a:cs typeface="Times New Roman" panose="02020603050405020304" charset="0"/>
              </a:rPr>
              <a:t>оның</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ішінде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Жетісу</a:t>
            </a:r>
            <a:r>
              <a:rPr lang="en-US" altLang="ru-RU" sz="2000">
                <a:latin typeface="Times New Roman" panose="02020603050405020304" charset="0"/>
                <a:cs typeface="Times New Roman" panose="02020603050405020304" charset="0"/>
              </a:rPr>
              <a:t> – 190 </a:t>
            </a:r>
            <a:r>
              <a:rPr lang="en-US" altLang="en-US" sz="2000">
                <a:latin typeface="Times New Roman" panose="02020603050405020304" charset="0"/>
                <a:cs typeface="Times New Roman" panose="02020603050405020304" charset="0"/>
              </a:rPr>
              <a:t>адам</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ШҚО</a:t>
            </a:r>
            <a:r>
              <a:rPr lang="en-US" altLang="ru-RU" sz="2000">
                <a:latin typeface="Times New Roman" panose="02020603050405020304" charset="0"/>
                <a:cs typeface="Times New Roman" panose="02020603050405020304" charset="0"/>
              </a:rPr>
              <a:t> - 171 </a:t>
            </a:r>
            <a:r>
              <a:rPr lang="en-US" altLang="en-US" sz="2000">
                <a:latin typeface="Times New Roman" panose="02020603050405020304" charset="0"/>
                <a:cs typeface="Times New Roman" panose="02020603050405020304" charset="0"/>
              </a:rPr>
              <a:t>адам</a:t>
            </a:r>
            <a:r>
              <a:rPr lang="en-US" altLang="ru-RU" sz="2000">
                <a:latin typeface="Times New Roman" panose="02020603050405020304" charset="0"/>
                <a:cs typeface="Times New Roman" panose="02020603050405020304" charset="0"/>
              </a:rPr>
              <a:t>.</a:t>
            </a:r>
            <a:endParaRPr lang="en-US" altLang="ru-RU" sz="2000">
              <a:latin typeface="Times New Roman" panose="02020603050405020304" charset="0"/>
              <a:cs typeface="Times New Roman" panose="02020603050405020304" charset="0"/>
            </a:endParaRPr>
          </a:p>
          <a:p>
            <a:r>
              <a:rPr lang="en-US" altLang="ru-RU" sz="2000">
                <a:latin typeface="Times New Roman" panose="02020603050405020304" charset="0"/>
                <a:cs typeface="Times New Roman" panose="02020603050405020304" charset="0"/>
              </a:rPr>
              <a:t>28  </a:t>
            </a:r>
            <a:r>
              <a:rPr lang="en-US" altLang="en-US" sz="2000">
                <a:latin typeface="Times New Roman" panose="02020603050405020304" charset="0"/>
                <a:cs typeface="Times New Roman" panose="02020603050405020304" charset="0"/>
              </a:rPr>
              <a:t>адам</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оқыту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іс</a:t>
            </a:r>
            <a:r>
              <a:rPr lang="en-US" altLang="ru-RU" sz="2000">
                <a:latin typeface="Times New Roman" panose="02020603050405020304" charset="0"/>
                <a:cs typeface="Times New Roman" panose="02020603050405020304" charset="0"/>
              </a:rPr>
              <a:t>-</a:t>
            </a:r>
            <a:r>
              <a:rPr lang="en-US" altLang="en-US" sz="2000">
                <a:latin typeface="Times New Roman" panose="02020603050405020304" charset="0"/>
                <a:cs typeface="Times New Roman" panose="02020603050405020304" charset="0"/>
              </a:rPr>
              <a:t>шараларына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қатысып</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жаңа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білім</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мен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біліктілікті</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меңгерді</a:t>
            </a:r>
            <a:r>
              <a:rPr lang="en-US" altLang="ru-RU" sz="2000">
                <a:latin typeface="Times New Roman" panose="02020603050405020304" charset="0"/>
                <a:cs typeface="Times New Roman" panose="02020603050405020304" charset="0"/>
              </a:rPr>
              <a:t> .  </a:t>
            </a:r>
            <a:r>
              <a:rPr lang="en-US" altLang="en-US" sz="2000">
                <a:latin typeface="Times New Roman" panose="02020603050405020304" charset="0"/>
                <a:cs typeface="Times New Roman" panose="02020603050405020304" charset="0"/>
              </a:rPr>
              <a:t>Жобаның</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барлық</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қатысушылары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өмірлік</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маңызы</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бар</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дағдылар</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мен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жұмысқа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орналасу</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дағдыларына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оқытудан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өтіп</a:t>
            </a:r>
            <a:r>
              <a:rPr lang="en-US" altLang="ru-RU" sz="2000">
                <a:latin typeface="Times New Roman" panose="02020603050405020304" charset="0"/>
                <a:cs typeface="Times New Roman" panose="02020603050405020304" charset="0"/>
              </a:rPr>
              <a:t>, 8 </a:t>
            </a:r>
            <a:r>
              <a:rPr lang="en-US" altLang="en-US" sz="2000">
                <a:latin typeface="Times New Roman" panose="02020603050405020304" charset="0"/>
                <a:cs typeface="Times New Roman" panose="02020603050405020304" charset="0"/>
              </a:rPr>
              <a:t>менторлардың</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қолдауына</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ие</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болды</a:t>
            </a:r>
            <a:r>
              <a:rPr lang="en-US" altLang="ru-RU" sz="2000">
                <a:latin typeface="Times New Roman" panose="02020603050405020304" charset="0"/>
                <a:cs typeface="Times New Roman" panose="02020603050405020304" charset="0"/>
              </a:rPr>
              <a:t>.</a:t>
            </a:r>
            <a:endParaRPr lang="en-US" altLang="ru-RU" sz="2000">
              <a:latin typeface="Times New Roman" panose="02020603050405020304" charset="0"/>
              <a:cs typeface="Times New Roman" panose="02020603050405020304" charset="0"/>
            </a:endParaRPr>
          </a:p>
          <a:p>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Шағын</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гранттар</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аясында</a:t>
            </a:r>
            <a:r>
              <a:rPr lang="en-US" altLang="ru-RU" sz="2000">
                <a:latin typeface="Times New Roman" panose="02020603050405020304" charset="0"/>
                <a:cs typeface="Times New Roman" panose="02020603050405020304" charset="0"/>
              </a:rPr>
              <a:t> 1975  </a:t>
            </a:r>
            <a:r>
              <a:rPr lang="en-US" altLang="en-US" sz="2000">
                <a:latin typeface="Times New Roman" panose="02020603050405020304" charset="0"/>
                <a:cs typeface="Times New Roman" panose="02020603050405020304" charset="0"/>
              </a:rPr>
              <a:t>тікелей</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бенефициар</a:t>
            </a:r>
            <a:r>
              <a:rPr lang="en-US" altLang="ru-RU" sz="2000">
                <a:latin typeface="Times New Roman" panose="02020603050405020304" charset="0"/>
                <a:cs typeface="Times New Roman" panose="02020603050405020304" charset="0"/>
              </a:rPr>
              <a:t>  </a:t>
            </a:r>
            <a:r>
              <a:rPr lang="en-US" altLang="en-US" sz="2000">
                <a:latin typeface="Times New Roman" panose="02020603050405020304" charset="0"/>
                <a:cs typeface="Times New Roman" panose="02020603050405020304" charset="0"/>
              </a:rPr>
              <a:t>қамтылды</a:t>
            </a:r>
            <a:r>
              <a:rPr lang="en-US" altLang="ru-RU" sz="2000">
                <a:latin typeface="Times New Roman" panose="02020603050405020304" charset="0"/>
                <a:cs typeface="Times New Roman" panose="02020603050405020304" charset="0"/>
              </a:rPr>
              <a:t>.</a:t>
            </a:r>
            <a:endParaRPr lang="en-US" altLang="ru-RU" sz="2000">
              <a:latin typeface="Times New Roman" panose="02020603050405020304" charset="0"/>
              <a:cs typeface="Times New Roman" panose="02020603050405020304" charset="0"/>
            </a:endParaRPr>
          </a:p>
        </p:txBody>
      </p:sp>
      <p:pic>
        <p:nvPicPr>
          <p:cNvPr id="4" name="Изображение 3"/>
          <p:cNvPicPr/>
          <p:nvPr/>
        </p:nvPicPr>
        <p:blipFill>
          <a:blip r:embed="rId1"/>
          <a:stretch>
            <a:fillRect/>
          </a:stretch>
        </p:blipFill>
        <p:spPr>
          <a:xfrm>
            <a:off x="3500755" y="27305"/>
            <a:ext cx="1078865" cy="796925"/>
          </a:xfrm>
          <a:prstGeom prst="rect">
            <a:avLst/>
          </a:prstGeom>
        </p:spPr>
      </p:pic>
      <p:pic>
        <p:nvPicPr>
          <p:cNvPr id="5" name="Изображение 4"/>
          <p:cNvPicPr>
            <a:picLocks noChangeAspect="1"/>
          </p:cNvPicPr>
          <p:nvPr/>
        </p:nvPicPr>
        <p:blipFill>
          <a:blip r:embed="rId2"/>
          <a:stretch>
            <a:fillRect/>
          </a:stretch>
        </p:blipFill>
        <p:spPr>
          <a:xfrm>
            <a:off x="4579620" y="0"/>
            <a:ext cx="1692910" cy="925195"/>
          </a:xfrm>
          <a:prstGeom prst="rect">
            <a:avLst/>
          </a:prstGeom>
        </p:spPr>
      </p:pic>
      <p:pic>
        <p:nvPicPr>
          <p:cNvPr id="6" name="Изображение 5"/>
          <p:cNvPicPr>
            <a:picLocks noChangeAspect="1"/>
          </p:cNvPicPr>
          <p:nvPr/>
        </p:nvPicPr>
        <p:blipFill>
          <a:blip r:embed="rId3"/>
          <a:stretch>
            <a:fillRect/>
          </a:stretch>
        </p:blipFill>
        <p:spPr>
          <a:xfrm>
            <a:off x="6272530" y="0"/>
            <a:ext cx="1191895" cy="9245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67005" y="0"/>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sz="1600">
                <a:latin typeface="Times New Roman" panose="02020603050405020304" charset="0"/>
                <a:cs typeface="Times New Roman" panose="02020603050405020304" charset="0"/>
              </a:rPr>
              <a:t>Гидромассаж для детей</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Кизилова Юлия Дмитриевна</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Гидромассаж полезен для нормального развития опорно-двигательного аппарата у детей и своевременной коррекции возможных патологий. Подводный лечебный массаж помогает снять тонус мышц или, напротив, активировать слабые мышцы, способствуя гармоничному формированию здорового мышечного корсета. На сегодняшний день отмечаются неблагоприятные показатели в увеличении численности детей с ограниченными возможностями здоровья. Для достижения результатов в развитии детей с ограниченными возможностями важен комплексный метод коррекции. </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sz="1600">
                <a:latin typeface="Times New Roman" panose="02020603050405020304" charset="0"/>
                <a:cs typeface="Times New Roman" panose="02020603050405020304" charset="0"/>
              </a:rPr>
              <a:t>г.Усть-Каменогорск (Восточно-Казахстанская область) </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:На сегодняшний день услугой Гидромассажа для детей воспользовались более 50 детей с ограниченными возможностями (с такими диагнозами как аутизм, ЗПР, общее недоразвитие речи, умственная отсталость, алалия т.д).Занятия проходили на базе коррекционного центра ОО «Общество инвалидов «Мархабат.КЗ». На занятиях принимали участие 50 детей с особыми образовательными потребностями, в возрасте до 3 до 8лет.</a:t>
            </a:r>
            <a:endParaRPr lang="en-US" altLang="ru-RU" sz="1600">
              <a:latin typeface="Times New Roman" panose="02020603050405020304" charset="0"/>
              <a:cs typeface="Times New Roman" panose="02020603050405020304" charset="0"/>
            </a:endParaRPr>
          </a:p>
          <a:p>
            <a:r>
              <a:rPr lang="en-US" altLang="ru-RU" sz="1600">
                <a:latin typeface="Times New Roman" panose="02020603050405020304" charset="0"/>
                <a:cs typeface="Times New Roman" panose="02020603050405020304" charset="0"/>
              </a:rPr>
              <a:t>На данный момент имеются следящие результаты:</a:t>
            </a:r>
            <a:endParaRPr lang="en-US" altLang="ru-RU" sz="1600">
              <a:latin typeface="Times New Roman" panose="02020603050405020304" charset="0"/>
              <a:cs typeface="Times New Roman" panose="02020603050405020304" charset="0"/>
            </a:endParaRPr>
          </a:p>
          <a:p>
            <a:r>
              <a:rPr lang="en-US" altLang="ru-RU" sz="1600">
                <a:latin typeface="Times New Roman" panose="02020603050405020304" charset="0"/>
                <a:cs typeface="Times New Roman" panose="02020603050405020304" charset="0"/>
              </a:rPr>
              <a:t>- заинтересованность занятиями со стороны родителей;</a:t>
            </a:r>
            <a:endParaRPr lang="en-US" altLang="ru-RU" sz="1600">
              <a:latin typeface="Times New Roman" panose="02020603050405020304" charset="0"/>
              <a:cs typeface="Times New Roman" panose="02020603050405020304" charset="0"/>
            </a:endParaRPr>
          </a:p>
          <a:p>
            <a:r>
              <a:rPr lang="en-US" altLang="ru-RU" sz="1600">
                <a:latin typeface="Times New Roman" panose="02020603050405020304" charset="0"/>
                <a:cs typeface="Times New Roman" panose="02020603050405020304" charset="0"/>
              </a:rPr>
              <a:t>- проведение занятий на постоянной основе;</a:t>
            </a:r>
            <a:endParaRPr lang="en-US" altLang="ru-RU" sz="1600">
              <a:latin typeface="Times New Roman" panose="02020603050405020304" charset="0"/>
              <a:cs typeface="Times New Roman" panose="02020603050405020304" charset="0"/>
            </a:endParaRPr>
          </a:p>
          <a:p>
            <a:r>
              <a:rPr lang="en-US" altLang="ru-RU" sz="1600">
                <a:latin typeface="Times New Roman" panose="02020603050405020304" charset="0"/>
                <a:cs typeface="Times New Roman" panose="02020603050405020304" charset="0"/>
              </a:rPr>
              <a:t>- улучшение физических данных, укрепление тонуса мышц и т.д</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+7 705 832 9383, baby.spa_oskemen</a:t>
            </a:r>
            <a:endParaRPr lang="en-US" sz="1600">
              <a:latin typeface="Times New Roman" panose="02020603050405020304" charset="0"/>
              <a:cs typeface="Times New Roman" panose="02020603050405020304" charset="0"/>
            </a:endParaRPr>
          </a:p>
        </p:txBody>
      </p:sp>
      <p:pic>
        <p:nvPicPr>
          <p:cNvPr id="58" name="Рисунок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10995" y="4712970"/>
            <a:ext cx="2618105" cy="2004060"/>
          </a:xfrm>
          <a:prstGeom prst="rect">
            <a:avLst/>
          </a:prstGeom>
        </p:spPr>
      </p:pic>
      <p:pic>
        <p:nvPicPr>
          <p:cNvPr id="59"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800" y="4712970"/>
            <a:ext cx="2883535" cy="2004695"/>
          </a:xfrm>
          <a:prstGeom prst="rect">
            <a:avLst/>
          </a:prstGeom>
        </p:spPr>
      </p:pic>
      <p:pic>
        <p:nvPicPr>
          <p:cNvPr id="60"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035" y="4712970"/>
            <a:ext cx="2896235" cy="20046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334645" y="174625"/>
            <a:ext cx="11857355" cy="3790950"/>
          </a:xfrm>
        </p:spPr>
        <p:txBody>
          <a:bodyPr/>
          <a:p>
            <a:r>
              <a:rPr lang="en-US" altLang="ru-RU" sz="2000" b="1">
                <a:latin typeface="Times New Roman" panose="02020603050405020304" charset="0"/>
                <a:cs typeface="Times New Roman" panose="02020603050405020304" charset="0"/>
              </a:rPr>
              <a:t>Жобаның атауы:</a:t>
            </a:r>
            <a:r>
              <a:rPr lang="en-US" altLang="en-US" sz="2000" b="1">
                <a:latin typeface="Times New Roman" panose="02020603050405020304" charset="0"/>
                <a:cs typeface="Times New Roman" panose="02020603050405020304" charset="0"/>
              </a:rPr>
              <a:t> </a:t>
            </a:r>
            <a:r>
              <a:rPr lang="en-US" altLang="ru-RU" sz="2000">
                <a:latin typeface="Times New Roman" panose="02020603050405020304" charset="0"/>
                <a:cs typeface="Times New Roman" panose="02020603050405020304" charset="0"/>
              </a:rPr>
              <a:t>Жартылай фабрикатталған ет өнімдері.</a:t>
            </a:r>
            <a:endParaRPr lang="en-US" altLang="ru-RU"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Жобаның авторы:</a:t>
            </a:r>
            <a:r>
              <a:rPr lang="en-US" sz="2000">
                <a:latin typeface="Times New Roman" panose="02020603050405020304" charset="0"/>
                <a:cs typeface="Times New Roman" panose="02020603050405020304" charset="0"/>
              </a:rPr>
              <a:t>Шыңғысов Айбар Шыңғысұлы </a:t>
            </a:r>
            <a:endParaRPr lang="en-US"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Қысқаша сипаттамасы:</a:t>
            </a:r>
            <a:r>
              <a:rPr lang="en-US" alt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1. Жоба жазу 2. Жобаны іске асыратын ғимарат дайындау 3. Жобаны іске асыру үшін серіктестер мен демеушілер табу 4. Серіктестермен жоба туралы ақпараттандыру 5. Еріктілерді жобаға тарту 6. Жобаның мақсатты тобымен жұмыс жасау және толық ет өнімдерімен қамту.</a:t>
            </a:r>
            <a:endParaRPr lang="en-US"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Жобаның іске асыру мекен-жайы:</a:t>
            </a:r>
            <a:r>
              <a:rPr lang="en-US" sz="2000">
                <a:latin typeface="Times New Roman" panose="02020603050405020304" charset="0"/>
                <a:cs typeface="Times New Roman" panose="02020603050405020304" charset="0"/>
              </a:rPr>
              <a:t>ШҚО, Зайсан қаласы </a:t>
            </a:r>
            <a:endParaRPr lang="en-US"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Жобаның нәтижесі</a:t>
            </a:r>
            <a:r>
              <a:rPr lang="en-US" altLang="ru-RU" sz="2000">
                <a:latin typeface="Times New Roman" panose="02020603050405020304" charset="0"/>
                <a:cs typeface="Times New Roman" panose="02020603050405020304" charset="0"/>
              </a:rPr>
              <a:t>:</a:t>
            </a:r>
            <a:r>
              <a:rPr lang="en-US" sz="2000">
                <a:latin typeface="Times New Roman" panose="02020603050405020304" charset="0"/>
                <a:cs typeface="Times New Roman" panose="02020603050405020304" charset="0"/>
              </a:rPr>
              <a:t>Жартылай фабрикатталган ет өнімдері жобасы арқылы ауданда әлеуметтік осал топқа жататын отбасыларға көмек көрсетілді. Тұшпара, фарш, ет т,б тағам түрлері тегін берілді. Жоба ауданымыздағы бір қатар отбасыларға көмек көрсетуіміз үшін өз септігін тигізеді.  </a:t>
            </a:r>
            <a:endParaRPr lang="en-US" sz="2000">
              <a:latin typeface="Times New Roman" panose="02020603050405020304" charset="0"/>
              <a:cs typeface="Times New Roman" panose="02020603050405020304" charset="0"/>
            </a:endParaRPr>
          </a:p>
          <a:p>
            <a:r>
              <a:rPr lang="en-US" altLang="ru-RU" sz="2000" b="1">
                <a:latin typeface="Times New Roman" panose="02020603050405020304" charset="0"/>
                <a:cs typeface="Times New Roman" panose="02020603050405020304" charset="0"/>
              </a:rPr>
              <a:t>Байланыс номері </a:t>
            </a:r>
            <a:r>
              <a:rPr lang="ru-RU" altLang="ru-RU" sz="2000" b="1">
                <a:latin typeface="Times New Roman" panose="02020603050405020304" charset="0"/>
                <a:cs typeface="Times New Roman" panose="02020603050405020304" charset="0"/>
              </a:rPr>
              <a:t>(</a:t>
            </a:r>
            <a:r>
              <a:rPr lang="en-US" altLang="ru-RU" sz="2000" b="1">
                <a:latin typeface="Times New Roman" panose="02020603050405020304" charset="0"/>
                <a:cs typeface="Times New Roman" panose="02020603050405020304" charset="0"/>
              </a:rPr>
              <a:t>әлеуметтік желі беттері</a:t>
            </a:r>
            <a:r>
              <a:rPr lang="ru-RU" altLang="ru-RU" sz="2000" b="1">
                <a:latin typeface="Times New Roman" panose="02020603050405020304" charset="0"/>
                <a:cs typeface="Times New Roman" panose="02020603050405020304" charset="0"/>
              </a:rPr>
              <a:t>)</a:t>
            </a:r>
            <a:r>
              <a:rPr lang="en-US" altLang="ru-RU" sz="2000" b="1">
                <a:latin typeface="Times New Roman" panose="02020603050405020304" charset="0"/>
                <a:cs typeface="Times New Roman" panose="02020603050405020304" charset="0"/>
              </a:rPr>
              <a:t>:</a:t>
            </a:r>
            <a:r>
              <a:rPr lang="en-US" altLang="en-US" sz="2000" b="1">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+7 776 532 0744, aibar_fabrication_et</a:t>
            </a:r>
            <a:endParaRPr lang="en-US" sz="2000">
              <a:latin typeface="Times New Roman" panose="02020603050405020304" charset="0"/>
              <a:cs typeface="Times New Roman" panose="02020603050405020304" charset="0"/>
            </a:endParaRPr>
          </a:p>
        </p:txBody>
      </p:sp>
      <p:pic>
        <p:nvPicPr>
          <p:cNvPr id="4099" name="Picture 3" descr="E:\стол\e748aacc-8da4-41ee-9261-b88a778dcbb3.jpg"/>
          <p:cNvPicPr>
            <a:picLocks noChangeAspect="1" noChangeArrowheads="1"/>
          </p:cNvPicPr>
          <p:nvPr/>
        </p:nvPicPr>
        <p:blipFill>
          <a:blip r:embed="rId1" cstate="print"/>
          <a:srcRect b="2597"/>
          <a:stretch>
            <a:fillRect/>
          </a:stretch>
        </p:blipFill>
        <p:spPr>
          <a:xfrm>
            <a:off x="1097280" y="3658870"/>
            <a:ext cx="3174365" cy="2892425"/>
          </a:xfrm>
          <a:prstGeom prst="rect">
            <a:avLst/>
          </a:prstGeom>
          <a:noFill/>
        </p:spPr>
      </p:pic>
      <p:pic>
        <p:nvPicPr>
          <p:cNvPr id="62" name="Рисунок 11" descr="WhatsApp Image 2024-07-11 at 11.05.56 (1).jpeg"/>
          <p:cNvPicPr/>
          <p:nvPr/>
        </p:nvPicPr>
        <p:blipFill>
          <a:blip r:embed="rId2" cstate="print"/>
          <a:stretch>
            <a:fillRect/>
          </a:stretch>
        </p:blipFill>
        <p:spPr>
          <a:xfrm>
            <a:off x="4368165" y="3658235"/>
            <a:ext cx="3451860" cy="2893060"/>
          </a:xfrm>
          <a:prstGeom prst="rect">
            <a:avLst/>
          </a:prstGeom>
        </p:spPr>
      </p:pic>
      <p:pic>
        <p:nvPicPr>
          <p:cNvPr id="63" name="Рисунок 10" descr="WhatsApp Image 2024-07-17 at 16.23.50.jpeg"/>
          <p:cNvPicPr/>
          <p:nvPr/>
        </p:nvPicPr>
        <p:blipFill>
          <a:blip r:embed="rId3"/>
          <a:stretch>
            <a:fillRect/>
          </a:stretch>
        </p:blipFill>
        <p:spPr>
          <a:xfrm>
            <a:off x="7916545" y="3658870"/>
            <a:ext cx="3284855" cy="28930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4169410"/>
          </a:xfrm>
        </p:spPr>
        <p:txBody>
          <a:bodyPr/>
          <a:p>
            <a:r>
              <a:rPr lang="en-US" altLang="ru-RU" sz="1800" b="1">
                <a:latin typeface="Times New Roman" panose="02020603050405020304" charset="0"/>
                <a:cs typeface="Times New Roman" panose="02020603050405020304" charset="0"/>
              </a:rPr>
              <a:t>Жобаның атауы: </a:t>
            </a:r>
            <a:r>
              <a:rPr lang="en-US" altLang="ru-RU" sz="1800">
                <a:latin typeface="Times New Roman" panose="02020603050405020304" charset="0"/>
                <a:cs typeface="Times New Roman" panose="02020603050405020304" charset="0"/>
              </a:rPr>
              <a:t>«Қарттарға қызмет»</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 </a:t>
            </a:r>
            <a:r>
              <a:rPr lang="en-US" altLang="ru-RU" sz="1800">
                <a:latin typeface="Times New Roman" panose="02020603050405020304" charset="0"/>
                <a:cs typeface="Times New Roman" panose="02020603050405020304" charset="0"/>
              </a:rPr>
              <a:t>Махтаулинова Жансая Айдарқызы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 </a:t>
            </a:r>
            <a:r>
              <a:rPr lang="en-US" altLang="ru-RU" sz="1800">
                <a:latin typeface="Times New Roman" panose="02020603050405020304" charset="0"/>
                <a:cs typeface="Times New Roman" panose="02020603050405020304" charset="0"/>
              </a:rPr>
              <a:t>Я буду оказывать клининговые услуги для пожилых и для людей с инвалидностью, а именно будем делать уборку(химчистка мебели, влажная уборка, мойка окон и люстр) в их домах. Я приеду со своими оборудованиям и инструментом буду проводить уборку согласно графика.</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 </a:t>
            </a:r>
            <a:r>
              <a:rPr lang="en-US" altLang="ru-RU" sz="1800">
                <a:latin typeface="Times New Roman" panose="02020603050405020304" charset="0"/>
                <a:cs typeface="Times New Roman" panose="02020603050405020304" charset="0"/>
              </a:rPr>
              <a:t>город Текели Целевая группа проекта. Пенсионеры (одинокие и пенсионеры не способные самостоятельно ухаживать за домам), Инвалиды.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 Жоба бойынша тегін көмек көрсету жұмыстары жүргізілді.Алдағы уақытта жоба өз жұмысын жалғастыра береді,жоба бойынша тегін қызмет алғысы келетін Текелі қаласы бойынша адамдар саны өте көп.Тегін қызметке деген сұраныстар көбейіп жатыр.</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+7 700 737 9033, zhansaya_zhasprodjekt_2024</a:t>
            </a:r>
            <a:endParaRPr lang="en-US" altLang="ru-RU" sz="1800">
              <a:latin typeface="Times New Roman" panose="02020603050405020304" charset="0"/>
              <a:cs typeface="Times New Roman" panose="02020603050405020304" charset="0"/>
            </a:endParaRPr>
          </a:p>
        </p:txBody>
      </p:sp>
      <p:pic>
        <p:nvPicPr>
          <p:cNvPr id="4" name="Изображение 3"/>
          <p:cNvPicPr>
            <a:picLocks noChangeAspect="1"/>
          </p:cNvPicPr>
          <p:nvPr/>
        </p:nvPicPr>
        <p:blipFill>
          <a:blip r:embed="rId1"/>
          <a:stretch>
            <a:fillRect/>
          </a:stretch>
        </p:blipFill>
        <p:spPr>
          <a:xfrm>
            <a:off x="655955" y="3573780"/>
            <a:ext cx="3048000" cy="3119120"/>
          </a:xfrm>
          <a:prstGeom prst="rect">
            <a:avLst/>
          </a:prstGeom>
        </p:spPr>
      </p:pic>
      <p:pic>
        <p:nvPicPr>
          <p:cNvPr id="5"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060" y="3573780"/>
            <a:ext cx="2980055" cy="3032760"/>
          </a:xfrm>
          <a:prstGeom prst="rect">
            <a:avLst/>
          </a:prstGeom>
        </p:spPr>
      </p:pic>
      <p:pic>
        <p:nvPicPr>
          <p:cNvPr id="6"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855" y="3573780"/>
            <a:ext cx="3311525" cy="29451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Инклюзивная видеостудия «Медиа» - для реализации новых медиапроектов, в том числе проектов по созданию познавательного, полезного, интересного контента для молодежи.</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Калибеков Султан Нурмуханович</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Регулярно выпускать публикации, истории успеха, новости и полезную информацию о проблемах инвалидности и их решениях. Активно использую платформы социальных сетей для распространения информации о проекте и привлечения аудитории. Займусь органзацией и записью подкастов связанные с тематикой инвалидности, чтобы привлечь внимание к проекту.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область Жетысу</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altLang="en-US" sz="1800">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В настоящее время уже взяты на работу два человека: Артем Богомолов и Алдияр, а также рассматривается возможность найма третьего сотрудника — Султана Валишанова. В планах расширение команды для успешной реализации целей и продолжения работы над новыми интересными сюжетами и новостями.</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+7 775 978 9999, real.nsq </a:t>
            </a:r>
            <a:endParaRPr lang="en-US" altLang="ru-RU" sz="1800">
              <a:latin typeface="Times New Roman" panose="02020603050405020304" charset="0"/>
              <a:cs typeface="Times New Roman" panose="02020603050405020304" charset="0"/>
            </a:endParaRPr>
          </a:p>
        </p:txBody>
      </p:sp>
      <p:pic>
        <p:nvPicPr>
          <p:cNvPr id="7" name="Рисунок 6" descr="C:\Users\NSQ\Pictures\e7bf67e8-6aef-49b1-a98d-4cd4300f824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529590" y="3858260"/>
            <a:ext cx="3129915" cy="2751455"/>
          </a:xfrm>
          <a:prstGeom prst="rect">
            <a:avLst/>
          </a:prstGeom>
          <a:noFill/>
          <a:ln>
            <a:noFill/>
          </a:ln>
        </p:spPr>
      </p:pic>
      <p:pic>
        <p:nvPicPr>
          <p:cNvPr id="8" name="Рисунок 7" descr="C:\Users\NSQ\Pictures\615db77b-e196-49db-8dcf-5f25b6ccf5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022725" y="3858260"/>
            <a:ext cx="3074670" cy="2750820"/>
          </a:xfrm>
          <a:prstGeom prst="rect">
            <a:avLst/>
          </a:prstGeom>
          <a:noFill/>
          <a:ln>
            <a:noFill/>
          </a:ln>
        </p:spPr>
      </p:pic>
      <p:pic>
        <p:nvPicPr>
          <p:cNvPr id="11" name="Рисунок 3" descr="C:\Users\NSQ\Pictures\3eb20fd2-ccff-4bc0-a364-33a0435dc6f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06310" y="3859530"/>
            <a:ext cx="3048000" cy="27501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Үйдегі *cooking by Erke* Кондитерлігі</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Елубаева Акерке Бербаевна</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1)Құрал – жабдық алу 2)Әлеуметтік желі арқылы хабарландыру жасау 3)Аптасына 1 рет мастер класс өткізу одан кем дегенде 2-3 адамды үйрету.1 айда 8-12 адамды тегін үйрету. Барлығы 4 айда 25-30 болады. 4)Сонымен қатар мастер класта дайындаған тәттілерді тегін беру.</a:t>
            </a:r>
            <a:r>
              <a:rPr lang="en-US" altLang="ru-RU" sz="1800">
                <a:latin typeface="Times New Roman" panose="02020603050405020304" charset="0"/>
                <a:cs typeface="Times New Roman" panose="02020603050405020304" charset="0"/>
              </a:rPr>
              <a:t>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Талдыкорган</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altLang="en-US" sz="1800">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Балалар маст</a:t>
            </a:r>
            <a:r>
              <a:rPr lang="en-US" altLang="en-US" sz="1800">
                <a:latin typeface="Times New Roman" panose="02020603050405020304" charset="0"/>
                <a:cs typeface="Times New Roman" panose="02020603050405020304" charset="0"/>
              </a:rPr>
              <a:t>е</a:t>
            </a:r>
            <a:r>
              <a:rPr lang="en-US" altLang="ru-RU" sz="1800">
                <a:latin typeface="Times New Roman" panose="02020603050405020304" charset="0"/>
                <a:cs typeface="Times New Roman" panose="02020603050405020304" charset="0"/>
              </a:rPr>
              <a:t>р класстан өздеріне тәтті жасап үйренді.Қыз келіншектер үйде отырып пирогтар пісіріп қосалқы ақша табуға болатының үйренді.Жоба жалғасын таба</a:t>
            </a:r>
            <a:r>
              <a:rPr lang="en-US" altLang="en-US" sz="1800">
                <a:latin typeface="Times New Roman" panose="02020603050405020304" charset="0"/>
                <a:cs typeface="Times New Roman" panose="02020603050405020304" charset="0"/>
              </a:rPr>
              <a:t>д</a:t>
            </a:r>
            <a:r>
              <a:rPr lang="en-US" altLang="ru-RU" sz="1800">
                <a:latin typeface="Times New Roman" panose="02020603050405020304" charset="0"/>
                <a:cs typeface="Times New Roman" panose="02020603050405020304" charset="0"/>
              </a:rPr>
              <a:t>ы</a:t>
            </a:r>
            <a:r>
              <a:rPr lang="en-US" altLang="en-US" sz="1800">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алдағы уақытт</a:t>
            </a:r>
            <a:r>
              <a:rPr lang="en-US" altLang="en-US" sz="1800">
                <a:latin typeface="Times New Roman" panose="02020603050405020304" charset="0"/>
                <a:cs typeface="Times New Roman" panose="02020603050405020304" charset="0"/>
              </a:rPr>
              <a:t>а</a:t>
            </a:r>
            <a:r>
              <a:rPr lang="en-US" altLang="ru-RU" sz="1800">
                <a:latin typeface="Times New Roman" panose="02020603050405020304" charset="0"/>
                <a:cs typeface="Times New Roman" panose="02020603050405020304" charset="0"/>
              </a:rPr>
              <a:t> ке</a:t>
            </a:r>
            <a:r>
              <a:rPr lang="en-US" altLang="en-US" sz="1800">
                <a:latin typeface="Times New Roman" panose="02020603050405020304" charset="0"/>
                <a:cs typeface="Times New Roman" panose="02020603050405020304" charset="0"/>
              </a:rPr>
              <a:t>ң</a:t>
            </a:r>
            <a:r>
              <a:rPr lang="en-US" altLang="ru-RU" sz="1800">
                <a:latin typeface="Times New Roman" panose="02020603050405020304" charset="0"/>
                <a:cs typeface="Times New Roman" panose="02020603050405020304" charset="0"/>
              </a:rPr>
              <a:t>ейту жоспарымда бар және қасыма қыз алып үйретемі</a:t>
            </a:r>
            <a:r>
              <a:rPr lang="en-US" altLang="en-US" sz="1800">
                <a:latin typeface="Times New Roman" panose="02020603050405020304" charset="0"/>
                <a:cs typeface="Times New Roman" panose="02020603050405020304" charset="0"/>
              </a:rPr>
              <a:t>н</a:t>
            </a:r>
            <a:r>
              <a:rPr lang="en-US" altLang="ru-RU" sz="1800">
                <a:latin typeface="Times New Roman" panose="02020603050405020304" charset="0"/>
                <a:cs typeface="Times New Roman" panose="02020603050405020304" charset="0"/>
              </a:rPr>
              <a:t>.</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+7 771 271 5145, erke_cakes_tdk</a:t>
            </a:r>
            <a:r>
              <a:rPr lang="en-US" altLang="ru-RU" sz="1800">
                <a:latin typeface="Times New Roman" panose="02020603050405020304" charset="0"/>
                <a:cs typeface="Times New Roman" panose="02020603050405020304" charset="0"/>
              </a:rPr>
              <a:t> </a:t>
            </a:r>
            <a:endParaRPr lang="en-US" altLang="ru-RU" sz="1800">
              <a:latin typeface="Times New Roman" panose="02020603050405020304" charset="0"/>
              <a:cs typeface="Times New Roman" panose="02020603050405020304" charset="0"/>
            </a:endParaRPr>
          </a:p>
        </p:txBody>
      </p:sp>
      <p:pic>
        <p:nvPicPr>
          <p:cNvPr id="12" name="Изображение 12" descr="WhatsApp Image 2024-07-15 at 12.07.32"/>
          <p:cNvPicPr>
            <a:picLocks noChangeAspect="1"/>
          </p:cNvPicPr>
          <p:nvPr/>
        </p:nvPicPr>
        <p:blipFill>
          <a:blip r:embed="rId1"/>
          <a:stretch>
            <a:fillRect/>
          </a:stretch>
        </p:blipFill>
        <p:spPr>
          <a:xfrm>
            <a:off x="379730" y="3348990"/>
            <a:ext cx="3267710" cy="3087370"/>
          </a:xfrm>
          <a:prstGeom prst="rect">
            <a:avLst/>
          </a:prstGeom>
          <a:noFill/>
          <a:ln>
            <a:noFill/>
          </a:ln>
        </p:spPr>
      </p:pic>
      <p:pic>
        <p:nvPicPr>
          <p:cNvPr id="2" name="Изображение 2" descr="WhatsApp Image 2024-07-15 at 12.06.50"/>
          <p:cNvPicPr>
            <a:picLocks noChangeAspect="1"/>
          </p:cNvPicPr>
          <p:nvPr/>
        </p:nvPicPr>
        <p:blipFill>
          <a:blip r:embed="rId2"/>
          <a:stretch>
            <a:fillRect/>
          </a:stretch>
        </p:blipFill>
        <p:spPr>
          <a:xfrm>
            <a:off x="3905885" y="3348990"/>
            <a:ext cx="3215640" cy="3087370"/>
          </a:xfrm>
          <a:prstGeom prst="rect">
            <a:avLst/>
          </a:prstGeom>
          <a:noFill/>
          <a:ln>
            <a:noFill/>
          </a:ln>
        </p:spPr>
      </p:pic>
      <p:pic>
        <p:nvPicPr>
          <p:cNvPr id="13" name="Изображение 13" descr="WhatsApp Image 2024-07-15 at 13.44.12"/>
          <p:cNvPicPr>
            <a:picLocks noChangeAspect="1"/>
          </p:cNvPicPr>
          <p:nvPr/>
        </p:nvPicPr>
        <p:blipFill>
          <a:blip r:embed="rId3"/>
          <a:stretch>
            <a:fillRect/>
          </a:stretch>
        </p:blipFill>
        <p:spPr>
          <a:xfrm>
            <a:off x="7379970" y="3349625"/>
            <a:ext cx="3058160" cy="30873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600" b="1">
                <a:latin typeface="Times New Roman" panose="02020603050405020304" charset="0"/>
                <a:cs typeface="Times New Roman" panose="02020603050405020304" charset="0"/>
              </a:rPr>
              <a:t>Жобаның атауы:</a:t>
            </a:r>
            <a:r>
              <a:rPr lang="en-US" altLang="en-US" sz="1600" b="1">
                <a:latin typeface="Times New Roman" panose="02020603050405020304" charset="0"/>
                <a:cs typeface="Times New Roman" panose="02020603050405020304" charset="0"/>
              </a:rPr>
              <a:t> </a:t>
            </a:r>
            <a:r>
              <a:rPr lang="en-US" altLang="en-US" sz="1600">
                <a:latin typeface="Times New Roman" panose="02020603050405020304" charset="0"/>
                <a:cs typeface="Times New Roman" panose="02020603050405020304" charset="0"/>
              </a:rPr>
              <a:t>«Жас робототехниктер» робототехника орталығы</a:t>
            </a:r>
            <a:endParaRPr lang="en-US" alt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авторы: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sym typeface="+mn-ea"/>
              </a:rPr>
              <a:t>Күрен Мөлдір Темірболатқызы</a:t>
            </a:r>
            <a:endParaRPr lang="en-US" altLang="en-US" sz="1600" b="1">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Қысқаша сипаттамасы: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1. Робототехника үйірмесін жүргізу үшін қажетті заттар (робот жинақтарын, моноблок және/немесе ноутбук) сатып алу. 2. Робототехника орталығы ашуға қолайлы жалға алатын орын табу. Жалға берушімен келісім-шарт жасасу. 3. Талдықорған қалалық білім бөлімінен және орта мектептерден Робототехника үйірмесіне қатысатын әлеуметтік осал топтағы және көп балалы отбасынан шыққан балалардың деректерін алу. Сондай-ақ әлеуметтік желілерде ақпарат жариялау. 4. Алынған тізім бойынша балалардың ата-аналарымен келіссөз жүргізу. Келісім-шарт жасасу. 5. Ерікті студенттерді, жұмыссыз жастарды оқытушы ретінде даярлау. Алдағы уақытта жұмысқа орналастыру үшін олармен келісім-шарт жасасу. 6. Сабақ кестесін құрып, балаларды топтарға бөлу. 7. Жұмыс тәртібін белгілеп, тиімді ұйымдастыру.</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іске асыру мекен-жайы:</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Талдықорған қаласы</a:t>
            </a:r>
            <a:endParaRPr lang="en-US" altLang="ru-RU"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Жобаның нәтижесі</a:t>
            </a:r>
            <a:r>
              <a:rPr lang="en-US" altLang="ru-RU" sz="1600">
                <a:latin typeface="Times New Roman" panose="02020603050405020304" charset="0"/>
                <a:cs typeface="Times New Roman" panose="02020603050405020304" charset="0"/>
              </a:rPr>
              <a:t>:</a:t>
            </a:r>
            <a:r>
              <a:rPr lang="en-US" altLang="en-US" sz="1600">
                <a:latin typeface="Times New Roman" panose="02020603050405020304" charset="0"/>
                <a:cs typeface="Times New Roman" panose="02020603050405020304" charset="0"/>
              </a:rPr>
              <a:t> </a:t>
            </a:r>
            <a:r>
              <a:rPr lang="en-US" sz="1600">
                <a:latin typeface="Times New Roman" panose="02020603050405020304" charset="0"/>
                <a:cs typeface="Times New Roman" panose="02020603050405020304" charset="0"/>
              </a:rPr>
              <a:t>Жоба қызметі Талдықорған қаласындағы №42 балабақша мен №16 орта мектеп аумағында көрсетілді. Мекеме басшылары робототехника үйірмесін жүргізуге қолайлы кабинеттер берді. Жоба барысы тұрақты түрде https://www.instagram.com/moldir_kuren инстаграм әлеуметтік парақшасында жарияланды.Үйірме іс-шараларына ата-аналардың қатысуы отбасылық қатынастарды нығайтып, қолдау қоғамдастығын құра алды.</a:t>
            </a:r>
            <a:endParaRPr lang="en-US" sz="1600">
              <a:latin typeface="Times New Roman" panose="02020603050405020304" charset="0"/>
              <a:cs typeface="Times New Roman" panose="02020603050405020304" charset="0"/>
            </a:endParaRPr>
          </a:p>
          <a:p>
            <a:r>
              <a:rPr lang="en-US" sz="1600">
                <a:latin typeface="Times New Roman" panose="02020603050405020304" charset="0"/>
                <a:cs typeface="Times New Roman" panose="02020603050405020304" charset="0"/>
              </a:rPr>
              <a:t>Үйірмеге қатысқаннан кейін көптеген балалар технология бойынша қосымша білім алуға қызығушылық танытты.</a:t>
            </a:r>
            <a:endParaRPr lang="en-US" sz="1600">
              <a:latin typeface="Times New Roman" panose="02020603050405020304" charset="0"/>
              <a:cs typeface="Times New Roman" panose="02020603050405020304" charset="0"/>
            </a:endParaRPr>
          </a:p>
          <a:p>
            <a:r>
              <a:rPr lang="en-US" altLang="ru-RU" sz="1600" b="1">
                <a:latin typeface="Times New Roman" panose="02020603050405020304" charset="0"/>
                <a:cs typeface="Times New Roman" panose="02020603050405020304" charset="0"/>
              </a:rPr>
              <a:t>Байланыс номері </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әлеуметтік желі беттері</a:t>
            </a:r>
            <a:r>
              <a:rPr lang="ru-RU" altLang="ru-RU" sz="1600" b="1">
                <a:latin typeface="Times New Roman" panose="02020603050405020304" charset="0"/>
                <a:cs typeface="Times New Roman" panose="02020603050405020304" charset="0"/>
              </a:rPr>
              <a:t>)</a:t>
            </a:r>
            <a:r>
              <a:rPr lang="en-US" altLang="ru-RU" sz="1600" b="1">
                <a:latin typeface="Times New Roman" panose="02020603050405020304" charset="0"/>
                <a:cs typeface="Times New Roman" panose="02020603050405020304" charset="0"/>
              </a:rPr>
              <a:t>:</a:t>
            </a:r>
            <a:r>
              <a:rPr lang="en-US" altLang="en-US" sz="1600" b="1">
                <a:latin typeface="Times New Roman" panose="02020603050405020304" charset="0"/>
                <a:cs typeface="Times New Roman" panose="02020603050405020304" charset="0"/>
              </a:rPr>
              <a:t> </a:t>
            </a:r>
            <a:r>
              <a:rPr lang="en-US" altLang="ru-RU" sz="1600">
                <a:latin typeface="Times New Roman" panose="02020603050405020304" charset="0"/>
                <a:cs typeface="Times New Roman" panose="02020603050405020304" charset="0"/>
              </a:rPr>
              <a:t>+7 777 030 2255, moldir_kuren</a:t>
            </a:r>
            <a:endParaRPr lang="en-US" altLang="ru-RU" sz="1600">
              <a:latin typeface="Times New Roman" panose="02020603050405020304" charset="0"/>
              <a:cs typeface="Times New Roman" panose="02020603050405020304" charset="0"/>
            </a:endParaRPr>
          </a:p>
        </p:txBody>
      </p:sp>
      <p:pic>
        <p:nvPicPr>
          <p:cNvPr id="15" name="Рисунок 1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16280" y="4465955"/>
            <a:ext cx="3043555" cy="2057400"/>
          </a:xfrm>
          <a:prstGeom prst="rect">
            <a:avLst/>
          </a:prstGeom>
          <a:noFill/>
          <a:ln>
            <a:noFill/>
          </a:ln>
        </p:spPr>
      </p:pic>
      <p:pic>
        <p:nvPicPr>
          <p:cNvPr id="14" name="Рисунок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916680" y="4465955"/>
            <a:ext cx="3047365" cy="2049145"/>
          </a:xfrm>
          <a:prstGeom prst="rect">
            <a:avLst/>
          </a:prstGeom>
          <a:noFill/>
          <a:ln>
            <a:noFill/>
          </a:ln>
        </p:spPr>
      </p:pic>
      <p:pic>
        <p:nvPicPr>
          <p:cNvPr id="20" name="Рисунок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20255" y="4449445"/>
            <a:ext cx="2967990" cy="205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Чистота залог – здоровья! Химчистка мягкой мебели.</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Альманбетов Диас Ерланұлы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Я в первую очередь получаю список людей из социально уязвимых слоев населения, нуждающихся в помощи по нашему городу. Буду делать бесплатную химчистку с профессиональными устройствами, приобретенными на сумму гранта. Химчистка мне хорошо знакома, так как подобный проект был организован в г. Саркане с 2020 по 2023 годы волонтерским объединением «Парыз». Я был основным волонтером в этом проекте и занимался химчисткой.</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область Жетісу, Сарканский район. г.Саркан.</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altLang="en-US" sz="1800">
                <a:latin typeface="Times New Roman" panose="02020603050405020304" charset="0"/>
                <a:cs typeface="Times New Roman" panose="02020603050405020304" charset="0"/>
              </a:rPr>
              <a:t> </a:t>
            </a:r>
            <a:r>
              <a:rPr lang="en-US" sz="1800">
                <a:latin typeface="Times New Roman" panose="02020603050405020304" charset="0"/>
                <a:cs typeface="Times New Roman" panose="02020603050405020304" charset="0"/>
              </a:rPr>
              <a:t>Одинокие пожилые люди, люди с ограниченнными возможностями, малообеспеченные семьи,была проведена химчиска дивана и кресла.</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+7 700 990 2352, ideal_house_sarkand</a:t>
            </a:r>
            <a:endParaRPr lang="en-US" altLang="ru-RU" sz="1800">
              <a:latin typeface="Times New Roman" panose="02020603050405020304" charset="0"/>
              <a:cs typeface="Times New Roman" panose="02020603050405020304" charset="0"/>
            </a:endParaRPr>
          </a:p>
        </p:txBody>
      </p:sp>
      <p:pic>
        <p:nvPicPr>
          <p:cNvPr id="5" name="Изображение 1"/>
          <p:cNvPicPr>
            <a:picLocks noChangeAspect="1"/>
          </p:cNvPicPr>
          <p:nvPr/>
        </p:nvPicPr>
        <p:blipFill>
          <a:blip r:embed="rId1"/>
          <a:srcRect l="13774" t="14895" r="51470" b="10201"/>
          <a:stretch>
            <a:fillRect/>
          </a:stretch>
        </p:blipFill>
        <p:spPr>
          <a:xfrm>
            <a:off x="555625" y="3671570"/>
            <a:ext cx="2726055" cy="2849880"/>
          </a:xfrm>
          <a:prstGeom prst="rect">
            <a:avLst/>
          </a:prstGeom>
          <a:noFill/>
          <a:ln>
            <a:noFill/>
          </a:ln>
        </p:spPr>
      </p:pic>
      <p:pic>
        <p:nvPicPr>
          <p:cNvPr id="16" name="Изображение 2"/>
          <p:cNvPicPr>
            <a:picLocks noChangeAspect="1"/>
          </p:cNvPicPr>
          <p:nvPr/>
        </p:nvPicPr>
        <p:blipFill>
          <a:blip r:embed="rId2"/>
          <a:srcRect l="9749" t="24668" r="50771" b="19010"/>
          <a:stretch>
            <a:fillRect/>
          </a:stretch>
        </p:blipFill>
        <p:spPr>
          <a:xfrm>
            <a:off x="3420110" y="3671570"/>
            <a:ext cx="3118485" cy="2849880"/>
          </a:xfrm>
          <a:prstGeom prst="rect">
            <a:avLst/>
          </a:prstGeom>
          <a:noFill/>
          <a:ln>
            <a:noFill/>
          </a:ln>
        </p:spPr>
      </p:pic>
      <p:pic>
        <p:nvPicPr>
          <p:cNvPr id="17" name="Изображение 3"/>
          <p:cNvPicPr>
            <a:picLocks noChangeAspect="1"/>
          </p:cNvPicPr>
          <p:nvPr/>
        </p:nvPicPr>
        <p:blipFill>
          <a:blip r:embed="rId3"/>
          <a:srcRect l="9364" t="25354" r="47047" b="18796"/>
          <a:stretch>
            <a:fillRect/>
          </a:stretch>
        </p:blipFill>
        <p:spPr>
          <a:xfrm>
            <a:off x="6677025" y="3671570"/>
            <a:ext cx="3176270" cy="28498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Замещающее содержимое 2"/>
          <p:cNvSpPr>
            <a:spLocks noGrp="1"/>
          </p:cNvSpPr>
          <p:nvPr>
            <p:ph idx="1"/>
          </p:nvPr>
        </p:nvSpPr>
        <p:spPr>
          <a:xfrm>
            <a:off x="130810" y="174625"/>
            <a:ext cx="11857355" cy="3790950"/>
          </a:xfrm>
        </p:spPr>
        <p:txBody>
          <a:bodyPr/>
          <a:p>
            <a:r>
              <a:rPr lang="en-US" altLang="ru-RU" sz="1800" b="1">
                <a:latin typeface="Times New Roman" panose="02020603050405020304" charset="0"/>
                <a:cs typeface="Times New Roman" panose="02020603050405020304" charset="0"/>
              </a:rPr>
              <a:t>Жобаның атауы: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«Тұшпара, манты жартылай фабрикаттарын өндіру»</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авторы: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Сулейова Аружан Бақытжанқызы</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Қысқаша сипаттамасы: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1. Қажетті құрал- жабдықтарды іздеп, табамын. 2. Интернет- сайт құрамын. 3. Инстаграммда мақсатты жарнамаларды іске қосамын. 4. Көп балалы отбасыларға, мүмкіндігі шектеулі отбасыларды іріктеп аламын ауыл әкімшілігімен. 5. Көп балалы отбасыларға, мүмкіндігі шектеулі отбасыға өнімдерімді тегін таратамын.</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іске асыру мекен-жайы:</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Жетісу облысы, Ескелді ауданы, Қоңыр ауылдық округі, Қоңыр ауылы Амангелді көшесі 44 үй </a:t>
            </a:r>
            <a:endParaRPr lang="en-US" altLang="ru-RU"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Жобаның нәтижесі</a:t>
            </a:r>
            <a:r>
              <a:rPr lang="en-US" altLang="ru-RU" sz="1800">
                <a:latin typeface="Times New Roman" panose="02020603050405020304" charset="0"/>
                <a:cs typeface="Times New Roman" panose="02020603050405020304" charset="0"/>
              </a:rPr>
              <a:t>:</a:t>
            </a:r>
            <a:r>
              <a:rPr lang="en-US" sz="1800">
                <a:latin typeface="Times New Roman" panose="02020603050405020304" charset="0"/>
                <a:cs typeface="Times New Roman" panose="02020603050405020304" charset="0"/>
              </a:rPr>
              <a:t>Қоңыр ауылының тұрғындарынан тегін қызмет көрсетіп алғыстарын алдым, мұндай өнімді алу мүмкіндігі шектеулі жандарға және көп балалы отбасыларға  қол жетімсіз болған.Алдағы уакытта жоба өз жұмысын жалғастыра береді, жоба бойынша тегін қызмен көрсетуде жалғасы, осы жолы тек көп балалы аналарга, мүмкіндігі шектеугі жандарга гана емем карт кісілерге де берсем деген ойдамын, мұндай жоба біздің ауылда болма</a:t>
            </a:r>
            <a:r>
              <a:rPr lang="en-US" altLang="en-US" sz="1800">
                <a:latin typeface="Times New Roman" panose="02020603050405020304" charset="0"/>
                <a:cs typeface="Times New Roman" panose="02020603050405020304" charset="0"/>
              </a:rPr>
              <a:t>ғ</a:t>
            </a:r>
            <a:r>
              <a:rPr lang="en-US" sz="1800">
                <a:latin typeface="Times New Roman" panose="02020603050405020304" charset="0"/>
                <a:cs typeface="Times New Roman" panose="02020603050405020304" charset="0"/>
              </a:rPr>
              <a:t>ан.</a:t>
            </a:r>
            <a:endParaRPr lang="en-US" sz="1800">
              <a:latin typeface="Times New Roman" panose="02020603050405020304" charset="0"/>
              <a:cs typeface="Times New Roman" panose="02020603050405020304" charset="0"/>
            </a:endParaRPr>
          </a:p>
          <a:p>
            <a:r>
              <a:rPr lang="en-US" altLang="ru-RU" sz="1800" b="1">
                <a:latin typeface="Times New Roman" panose="02020603050405020304" charset="0"/>
                <a:cs typeface="Times New Roman" panose="02020603050405020304" charset="0"/>
              </a:rPr>
              <a:t>Байланыс номері </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әлеуметтік желі беттері</a:t>
            </a:r>
            <a:r>
              <a:rPr lang="ru-RU" altLang="ru-RU" sz="1800" b="1">
                <a:latin typeface="Times New Roman" panose="02020603050405020304" charset="0"/>
                <a:cs typeface="Times New Roman" panose="02020603050405020304" charset="0"/>
              </a:rPr>
              <a:t>)</a:t>
            </a:r>
            <a:r>
              <a:rPr lang="en-US" altLang="ru-RU" sz="1800" b="1">
                <a:latin typeface="Times New Roman" panose="02020603050405020304" charset="0"/>
                <a:cs typeface="Times New Roman" panose="02020603050405020304" charset="0"/>
              </a:rPr>
              <a:t>:</a:t>
            </a:r>
            <a:r>
              <a:rPr lang="en-US" altLang="en-US" sz="1800" b="1">
                <a:latin typeface="Times New Roman" panose="02020603050405020304" charset="0"/>
                <a:cs typeface="Times New Roman" panose="02020603050405020304" charset="0"/>
              </a:rPr>
              <a:t> </a:t>
            </a:r>
            <a:r>
              <a:rPr lang="en-US" altLang="ru-RU" sz="1800">
                <a:latin typeface="Times New Roman" panose="02020603050405020304" charset="0"/>
                <a:cs typeface="Times New Roman" panose="02020603050405020304" charset="0"/>
              </a:rPr>
              <a:t>+7 771 745 7418, polufabrikat_aru</a:t>
            </a:r>
            <a:endParaRPr lang="en-US" altLang="ru-RU" sz="1800">
              <a:latin typeface="Times New Roman" panose="02020603050405020304" charset="0"/>
              <a:cs typeface="Times New Roman" panose="02020603050405020304" charset="0"/>
            </a:endParaRPr>
          </a:p>
        </p:txBody>
      </p:sp>
      <p:pic>
        <p:nvPicPr>
          <p:cNvPr id="18" name="Рисунок 1"/>
          <p:cNvPicPr>
            <a:picLocks noChangeAspect="1" noChangeArrowheads="1"/>
          </p:cNvPicPr>
          <p:nvPr/>
        </p:nvPicPr>
        <p:blipFill>
          <a:blip r:embed="rId1" cstate="print">
            <a:extLst>
              <a:ext uri="{28A0092B-C50C-407E-A947-70E740481C1C}">
                <a14:useLocalDpi xmlns:a14="http://schemas.microsoft.com/office/drawing/2010/main" val="0"/>
              </a:ext>
            </a:extLst>
          </a:blip>
          <a:srcRect t="18359" b="20853"/>
          <a:stretch>
            <a:fillRect/>
          </a:stretch>
        </p:blipFill>
        <p:spPr>
          <a:xfrm>
            <a:off x="523875" y="4342765"/>
            <a:ext cx="3058160" cy="2317750"/>
          </a:xfrm>
          <a:prstGeom prst="rect">
            <a:avLst/>
          </a:prstGeom>
          <a:noFill/>
          <a:ln>
            <a:noFill/>
          </a:ln>
        </p:spPr>
      </p:pic>
      <p:pic>
        <p:nvPicPr>
          <p:cNvPr id="19" name="Рисунок 2"/>
          <p:cNvPicPr>
            <a:picLocks noChangeAspect="1" noChangeArrowheads="1"/>
          </p:cNvPicPr>
          <p:nvPr/>
        </p:nvPicPr>
        <p:blipFill>
          <a:blip r:embed="rId2" cstate="print">
            <a:extLst>
              <a:ext uri="{28A0092B-C50C-407E-A947-70E740481C1C}">
                <a14:useLocalDpi xmlns:a14="http://schemas.microsoft.com/office/drawing/2010/main" val="0"/>
              </a:ext>
            </a:extLst>
          </a:blip>
          <a:srcRect t="30017" b="13000"/>
          <a:stretch>
            <a:fillRect/>
          </a:stretch>
        </p:blipFill>
        <p:spPr>
          <a:xfrm>
            <a:off x="3736340" y="4345305"/>
            <a:ext cx="3044825" cy="2317115"/>
          </a:xfrm>
          <a:prstGeom prst="rect">
            <a:avLst/>
          </a:prstGeom>
          <a:noFill/>
          <a:ln>
            <a:noFill/>
          </a:ln>
        </p:spPr>
      </p:pic>
      <p:pic>
        <p:nvPicPr>
          <p:cNvPr id="21" name="Объект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6935470" y="4342130"/>
            <a:ext cx="2916555" cy="2318385"/>
          </a:xfrm>
          <a:prstGeom prst="rect">
            <a:avLst/>
          </a:prstGeom>
        </p:spPr>
      </p:pic>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32267</Words>
  <Application>WPS Presentation</Application>
  <PresentationFormat>Widescreen</PresentationFormat>
  <Paragraphs>226</Paragraphs>
  <Slides>31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vt:lpstr>
      <vt:lpstr>SimSun</vt:lpstr>
      <vt:lpstr>Wingdings</vt:lpstr>
      <vt:lpstr>Times New Roman</vt:lpstr>
      <vt:lpstr>Microsoft YaHei</vt:lpstr>
      <vt:lpstr>Arial Unicode MS</vt:lpstr>
      <vt:lpstr>Calibri</vt:lpstr>
      <vt:lpstr>Blue Waves</vt:lpstr>
      <vt:lpstr>ЖОБА</vt:lpstr>
      <vt:lpstr>Zhas Project 2024</vt:lpstr>
      <vt:lpstr>«Тамшыбұлақ» қоғамдық бірлестігі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ЖОБА</dc:title>
  <dc:creator>Пользователь</dc:creator>
  <cp:lastModifiedBy>Жансая Нұрғали</cp:lastModifiedBy>
  <cp:revision>4</cp:revision>
  <dcterms:created xsi:type="dcterms:W3CDTF">2024-11-11T10:37:00Z</dcterms:created>
  <dcterms:modified xsi:type="dcterms:W3CDTF">2024-12-04T07:24:03Z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F9FF14DF9C374A978DEEDEAE9B170717_12</vt:lpwstr>
  </property>
  <property fmtid="{D5CDD505-2E9C-101B-9397-08002B2CF9AE}" pid="3" name="KSOProductBuildVer">
    <vt:lpwstr>1049-12.2.0.18911</vt:lpwstr>
  </property>
</Properties>
</file>